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18288000" cy="10287000"/>
  <p:notesSz cx="6858000" cy="9144000"/>
  <p:embeddedFontLst>
    <p:embeddedFont>
      <p:font typeface="Roboto Bold" panose="020B0604020202020204" charset="0"/>
      <p:regular r:id="rId37"/>
    </p:embeddedFont>
    <p:embeddedFont>
      <p:font typeface="Open Sans" panose="020B0604020202020204" charset="0"/>
      <p:regular r:id="rId38"/>
    </p:embeddedFont>
    <p:embeddedFont>
      <p:font typeface="Roboto" panose="020B0604020202020204" charset="0"/>
      <p:regular r:id="rId39"/>
    </p:embeddedFont>
    <p:embeddedFont>
      <p:font typeface="Roboto Italics" panose="020B0604020202020204" charset="0"/>
      <p:regular r:id="rId40"/>
    </p:embeddedFont>
    <p:embeddedFont>
      <p:font typeface="Arimo Bold" panose="020B0604020202020204" charset="0"/>
      <p:bold r:id="rId41"/>
    </p:embeddedFont>
    <p:embeddedFont>
      <p:font typeface="Roboto Bold Italics" panose="020B0604020202020204" charset="0"/>
      <p:regular r:id="rId42"/>
    </p:embeddedFont>
    <p:embeddedFont>
      <p:font typeface="Calibri" panose="020F0502020204030204" pitchFamily="34" charset="0"/>
      <p:regular r:id="rId43"/>
      <p:bold r:id="rId44"/>
      <p:italic r:id="rId45"/>
      <p:boldItalic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According to the report from your 2021 Annual General Meeting, it was discovered that considering your vast investment in the production of environmental friendly products and services, still you are not able to breakeven notwithstanding the numerous awards received as a leading manufacturer of best in class "Green" products and services. as the level of acceptance of their products is considerably low due to the level of awareness and individual sentiments.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extLst>
      <p:ext uri="{BB962C8B-B14F-4D97-AF65-F5344CB8AC3E}">
        <p14:creationId xmlns:p14="http://schemas.microsoft.com/office/powerpoint/2010/main" val="933357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extLst>
      <p:ext uri="{BB962C8B-B14F-4D97-AF65-F5344CB8AC3E}">
        <p14:creationId xmlns:p14="http://schemas.microsoft.com/office/powerpoint/2010/main" val="3631004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train data was Resampled to take care of the class imbalance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21</a:t>
            </a:fld>
            <a:endParaRPr lang="cs-CZ"/>
          </a:p>
        </p:txBody>
      </p:sp>
    </p:spTree>
    <p:extLst>
      <p:ext uri="{BB962C8B-B14F-4D97-AF65-F5344CB8AC3E}">
        <p14:creationId xmlns:p14="http://schemas.microsoft.com/office/powerpoint/2010/main" val="2130966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From the figure above we observe that there is an imbalanced distribution of sentiments classes in the training data.</a:t>
            </a:r>
          </a:p>
          <a:p>
            <a:pPr lvl="0"/>
            <a:endParaRPr lang="en-US"/>
          </a:p>
          <a:p>
            <a:pPr lvl="0"/>
            <a:r>
              <a:rPr lang="en-US"/>
              <a:t>This class imbalance could result in the model classifying most of the tweets into sentiment class 1 since the model gets better at classifying class 1 tweets as the model has more evidence of class 1 tweets. The preprocessing and modeling section of the predict will take this into account.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2556540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distribution of tweets length in the test data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1503482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figure 1, we observe that there is an imbalanced distribution of sentiments classes in the training data.</a:t>
            </a:r>
          </a:p>
          <a:p>
            <a:pPr lvl="0"/>
            <a:endParaRPr lang="en-US"/>
          </a:p>
          <a:p>
            <a:pPr lvl="0"/>
            <a:r>
              <a:rPr lang="en-US"/>
              <a:t>In figure 2, distribution of tweets length in the train data</a:t>
            </a:r>
          </a:p>
          <a:p>
            <a:pPr lvl="0"/>
            <a:endParaRPr lang="en-US"/>
          </a:p>
          <a:p>
            <a:pPr lvl="0"/>
            <a:r>
              <a:rPr lang="en-US"/>
              <a:t> In figure 3, distribution of tweets length in the train data</a:t>
            </a:r>
          </a:p>
          <a:p>
            <a:pPr lvl="0"/>
            <a:endParaRPr lang="en-US"/>
          </a:p>
          <a:p>
            <a:pPr lvl="0"/>
            <a:r>
              <a:rPr lang="en-US"/>
              <a:t>We undertake an analysis of the buzzwords in the tweets data by extracting the most frequently used words and hashtags.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extLst>
      <p:ext uri="{BB962C8B-B14F-4D97-AF65-F5344CB8AC3E}">
        <p14:creationId xmlns:p14="http://schemas.microsoft.com/office/powerpoint/2010/main" val="2789413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In figure 1, we observe that there is an imbalanced distribution of sentiments classes in the training data.</a:t>
            </a:r>
          </a:p>
          <a:p>
            <a:pPr lvl="0"/>
            <a:endParaRPr lang="en-US"/>
          </a:p>
          <a:p>
            <a:pPr lvl="0"/>
            <a:r>
              <a:rPr lang="en-US"/>
              <a:t>In figure 2, distribution of tweets length in the train data</a:t>
            </a:r>
          </a:p>
          <a:p>
            <a:pPr lvl="0"/>
            <a:endParaRPr lang="en-US"/>
          </a:p>
          <a:p>
            <a:pPr lvl="0"/>
            <a:r>
              <a:rPr lang="en-US"/>
              <a:t> In figure 3, distribution of tweets length in the train data</a:t>
            </a:r>
          </a:p>
          <a:p>
            <a:pPr lvl="0"/>
            <a:endParaRPr lang="en-US"/>
          </a:p>
          <a:p>
            <a:pPr lvl="0"/>
            <a:r>
              <a:rPr lang="en-US"/>
              <a:t>We undertake an analysis of the buzzwords in the tweets data by extracting the most frequently used words and hashtags.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extLst>
      <p:ext uri="{BB962C8B-B14F-4D97-AF65-F5344CB8AC3E}">
        <p14:creationId xmlns:p14="http://schemas.microsoft.com/office/powerpoint/2010/main" val="3757544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undertake an analysis of the buzzwords in the tweets data by extracting the most frequently used words and hashtags. This will be essential in illustrating the sentiments attached to climate change.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15</a:t>
            </a:fld>
            <a:endParaRPr lang="cs-CZ"/>
          </a:p>
        </p:txBody>
      </p:sp>
    </p:spTree>
    <p:extLst>
      <p:ext uri="{BB962C8B-B14F-4D97-AF65-F5344CB8AC3E}">
        <p14:creationId xmlns:p14="http://schemas.microsoft.com/office/powerpoint/2010/main" val="1562611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We undertake an analysis of the buzzwords in the tweets data by extracting the most frequently used words and hashtags. This will be essential in illustrating the sentiments attached to climate change.</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16</a:t>
            </a:fld>
            <a:endParaRPr lang="cs-CZ"/>
          </a:p>
        </p:txBody>
      </p:sp>
    </p:spTree>
    <p:extLst>
      <p:ext uri="{BB962C8B-B14F-4D97-AF65-F5344CB8AC3E}">
        <p14:creationId xmlns:p14="http://schemas.microsoft.com/office/powerpoint/2010/main" val="118897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create a frequency of most occurring words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extLst>
      <p:ext uri="{BB962C8B-B14F-4D97-AF65-F5344CB8AC3E}">
        <p14:creationId xmlns:p14="http://schemas.microsoft.com/office/powerpoint/2010/main" val="2146884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30.06.2022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extLst>
      <p:ext uri="{BB962C8B-B14F-4D97-AF65-F5344CB8AC3E}">
        <p14:creationId xmlns:p14="http://schemas.microsoft.com/office/powerpoint/2010/main" val="730517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5.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svg"/><Relationship Id="rId7" Type="http://schemas.openxmlformats.org/officeDocument/2006/relationships/image" Target="../media/image55.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3.sv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a:grpSpLocks noChangeAspect="1"/>
          </p:cNvGrpSpPr>
          <p:nvPr/>
        </p:nvGrpSpPr>
        <p:grpSpPr>
          <a:xfrm>
            <a:off x="-2606174" y="-1791415"/>
            <a:ext cx="13888879" cy="1388887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5" name="Group 5"/>
          <p:cNvGrpSpPr/>
          <p:nvPr/>
        </p:nvGrpSpPr>
        <p:grpSpPr>
          <a:xfrm>
            <a:off x="-2647773" y="-1778509"/>
            <a:ext cx="13888879" cy="1388887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601"/>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6790321" y="3095342"/>
            <a:ext cx="11497679" cy="4141177"/>
            <a:chOff x="0" y="0"/>
            <a:chExt cx="3028195" cy="1090680"/>
          </a:xfrm>
        </p:grpSpPr>
        <p:sp>
          <p:nvSpPr>
            <p:cNvPr id="9" name="Freeform 9"/>
            <p:cNvSpPr/>
            <p:nvPr/>
          </p:nvSpPr>
          <p:spPr>
            <a:xfrm>
              <a:off x="0" y="0"/>
              <a:ext cx="3028195" cy="1090680"/>
            </a:xfrm>
            <a:custGeom>
              <a:avLst/>
              <a:gdLst/>
              <a:ahLst/>
              <a:cxnLst/>
              <a:rect l="l" t="t" r="r" b="b"/>
              <a:pathLst>
                <a:path w="3028195" h="1090680">
                  <a:moveTo>
                    <a:pt x="0" y="0"/>
                  </a:moveTo>
                  <a:lnTo>
                    <a:pt x="3028195" y="0"/>
                  </a:lnTo>
                  <a:lnTo>
                    <a:pt x="3028195" y="1090680"/>
                  </a:lnTo>
                  <a:lnTo>
                    <a:pt x="0" y="1090680"/>
                  </a:lnTo>
                  <a:close/>
                </a:path>
              </a:pathLst>
            </a:custGeom>
            <a:solidFill>
              <a:srgbClr val="008000"/>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7564633" y="3100105"/>
            <a:ext cx="10723367" cy="0"/>
          </a:xfrm>
          <a:prstGeom prst="line">
            <a:avLst/>
          </a:prstGeom>
          <a:ln w="38100" cap="flat">
            <a:solidFill>
              <a:srgbClr val="FFFFFF"/>
            </a:solidFill>
            <a:prstDash val="solid"/>
            <a:headEnd type="none" w="sm" len="sm"/>
            <a:tailEnd type="none" w="sm" len="sm"/>
          </a:ln>
        </p:spPr>
      </p:sp>
      <p:sp>
        <p:nvSpPr>
          <p:cNvPr id="12" name="AutoShape 12"/>
          <p:cNvSpPr/>
          <p:nvPr/>
        </p:nvSpPr>
        <p:spPr>
          <a:xfrm>
            <a:off x="7564633" y="7198419"/>
            <a:ext cx="10723367" cy="0"/>
          </a:xfrm>
          <a:prstGeom prst="line">
            <a:avLst/>
          </a:prstGeom>
          <a:ln w="38100" cap="flat">
            <a:solidFill>
              <a:srgbClr val="FFFFFF"/>
            </a:solidFill>
            <a:prstDash val="solid"/>
            <a:headEnd type="none" w="sm" len="sm"/>
            <a:tailEnd type="none" w="sm" len="sm"/>
          </a:ln>
        </p:spPr>
      </p:sp>
      <p:grpSp>
        <p:nvGrpSpPr>
          <p:cNvPr id="13" name="Group 13"/>
          <p:cNvGrpSpPr/>
          <p:nvPr/>
        </p:nvGrpSpPr>
        <p:grpSpPr>
          <a:xfrm>
            <a:off x="-1013752" y="-22431"/>
            <a:ext cx="10331861" cy="10331861"/>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8000">
                <a:alpha val="95686"/>
              </a:srgbClr>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9318110" y="4229349"/>
            <a:ext cx="7139732" cy="1083308"/>
          </a:xfrm>
          <a:prstGeom prst="rect">
            <a:avLst/>
          </a:prstGeom>
        </p:spPr>
        <p:txBody>
          <a:bodyPr lIns="0" tIns="0" rIns="0" bIns="0" rtlCol="0" anchor="t">
            <a:spAutoFit/>
          </a:bodyPr>
          <a:lstStyle/>
          <a:p>
            <a:pPr>
              <a:lnSpc>
                <a:spcPts val="4340"/>
              </a:lnSpc>
            </a:pPr>
            <a:r>
              <a:rPr lang="en-US" sz="3100" spc="285">
                <a:solidFill>
                  <a:srgbClr val="113E06"/>
                </a:solidFill>
                <a:latin typeface="Roboto Bold Italics"/>
              </a:rPr>
              <a:t>GRIN CLASSIFIER </a:t>
            </a:r>
            <a:r>
              <a:rPr lang="en-US" sz="3100" spc="285">
                <a:solidFill>
                  <a:srgbClr val="B9BBBD"/>
                </a:solidFill>
                <a:latin typeface="Roboto Bold"/>
              </a:rPr>
              <a:t>BY</a:t>
            </a:r>
            <a:r>
              <a:rPr lang="en-US" sz="3100" spc="285">
                <a:solidFill>
                  <a:srgbClr val="C9E265"/>
                </a:solidFill>
                <a:latin typeface="Roboto Bold"/>
              </a:rPr>
              <a:t> </a:t>
            </a:r>
          </a:p>
          <a:p>
            <a:pPr>
              <a:lnSpc>
                <a:spcPts val="4340"/>
              </a:lnSpc>
            </a:pPr>
            <a:r>
              <a:rPr lang="en-US" sz="3100" spc="9">
                <a:solidFill>
                  <a:srgbClr val="C9E265"/>
                </a:solidFill>
                <a:latin typeface="Arimo Bold"/>
              </a:rPr>
              <a:t>VI Elements Consortium</a:t>
            </a:r>
          </a:p>
        </p:txBody>
      </p:sp>
      <p:sp>
        <p:nvSpPr>
          <p:cNvPr id="17" name="TextBox 17"/>
          <p:cNvSpPr txBox="1"/>
          <p:nvPr/>
        </p:nvSpPr>
        <p:spPr>
          <a:xfrm>
            <a:off x="9375260" y="3702196"/>
            <a:ext cx="5255079" cy="556895"/>
          </a:xfrm>
          <a:prstGeom prst="rect">
            <a:avLst/>
          </a:prstGeom>
        </p:spPr>
        <p:txBody>
          <a:bodyPr lIns="0" tIns="0" rIns="0" bIns="0" rtlCol="0" anchor="t">
            <a:spAutoFit/>
          </a:bodyPr>
          <a:lstStyle/>
          <a:p>
            <a:pPr>
              <a:lnSpc>
                <a:spcPts val="4479"/>
              </a:lnSpc>
            </a:pPr>
            <a:r>
              <a:rPr lang="en-US" sz="3199" spc="348">
                <a:solidFill>
                  <a:srgbClr val="FFFFFF"/>
                </a:solidFill>
                <a:latin typeface="Roboto"/>
              </a:rPr>
              <a:t>The Introduction of</a:t>
            </a:r>
          </a:p>
        </p:txBody>
      </p:sp>
      <p:sp>
        <p:nvSpPr>
          <p:cNvPr id="18" name="TextBox 18"/>
          <p:cNvSpPr txBox="1"/>
          <p:nvPr/>
        </p:nvSpPr>
        <p:spPr>
          <a:xfrm>
            <a:off x="9356210" y="5842265"/>
            <a:ext cx="8140842" cy="834390"/>
          </a:xfrm>
          <a:prstGeom prst="rect">
            <a:avLst/>
          </a:prstGeom>
        </p:spPr>
        <p:txBody>
          <a:bodyPr lIns="0" tIns="0" rIns="0" bIns="0" rtlCol="0" anchor="t">
            <a:spAutoFit/>
          </a:bodyPr>
          <a:lstStyle/>
          <a:p>
            <a:pPr>
              <a:lnSpc>
                <a:spcPts val="3359"/>
              </a:lnSpc>
              <a:spcBef>
                <a:spcPct val="0"/>
              </a:spcBef>
            </a:pPr>
            <a:r>
              <a:rPr lang="en-US" sz="2399" spc="47">
                <a:solidFill>
                  <a:srgbClr val="FFFFFF"/>
                </a:solidFill>
                <a:latin typeface="Roboto"/>
              </a:rPr>
              <a:t>An Application that helps you understand human awareness and bias towards climate change</a:t>
            </a:r>
          </a:p>
        </p:txBody>
      </p:sp>
      <p:grpSp>
        <p:nvGrpSpPr>
          <p:cNvPr id="19" name="Group 19"/>
          <p:cNvGrpSpPr/>
          <p:nvPr/>
        </p:nvGrpSpPr>
        <p:grpSpPr>
          <a:xfrm>
            <a:off x="362109" y="1208942"/>
            <a:ext cx="7869115" cy="7869115"/>
            <a:chOff x="0" y="0"/>
            <a:chExt cx="812800" cy="812800"/>
          </a:xfrm>
        </p:grpSpPr>
        <p:sp>
          <p:nvSpPr>
            <p:cNvPr id="20" name="Freeform 2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9B507">
                <a:alpha val="40784"/>
              </a:srgbClr>
            </a:solidFill>
          </p:spPr>
        </p:sp>
        <p:sp>
          <p:nvSpPr>
            <p:cNvPr id="21" name="TextBox 21"/>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22" name="Group 22"/>
          <p:cNvGrpSpPr>
            <a:grpSpLocks noChangeAspect="1"/>
          </p:cNvGrpSpPr>
          <p:nvPr/>
        </p:nvGrpSpPr>
        <p:grpSpPr>
          <a:xfrm>
            <a:off x="955732" y="1729585"/>
            <a:ext cx="6681869" cy="6681869"/>
            <a:chOff x="0" y="0"/>
            <a:chExt cx="6355080" cy="6355080"/>
          </a:xfrm>
        </p:grpSpPr>
        <p:sp>
          <p:nvSpPr>
            <p:cNvPr id="23" name="Freeform 23"/>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24" name="Group 24"/>
          <p:cNvGrpSpPr>
            <a:grpSpLocks noChangeAspect="1"/>
          </p:cNvGrpSpPr>
          <p:nvPr/>
        </p:nvGrpSpPr>
        <p:grpSpPr>
          <a:xfrm>
            <a:off x="1028700" y="1808330"/>
            <a:ext cx="6524404" cy="6524378"/>
            <a:chOff x="0" y="0"/>
            <a:chExt cx="6350000" cy="6349975"/>
          </a:xfrm>
        </p:grpSpPr>
        <p:sp>
          <p:nvSpPr>
            <p:cNvPr id="25" name="Freeform 2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06" r="-24906"/>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275470" y="2427222"/>
            <a:ext cx="8831799" cy="5895281"/>
          </a:xfrm>
          <a:prstGeom prst="rect">
            <a:avLst/>
          </a:prstGeom>
        </p:spPr>
      </p:pic>
      <p:sp>
        <p:nvSpPr>
          <p:cNvPr id="3" name="TextBox 3"/>
          <p:cNvSpPr txBox="1"/>
          <p:nvPr/>
        </p:nvSpPr>
        <p:spPr>
          <a:xfrm>
            <a:off x="5107863" y="1301861"/>
            <a:ext cx="7662155" cy="574040"/>
          </a:xfrm>
          <a:prstGeom prst="rect">
            <a:avLst/>
          </a:prstGeom>
        </p:spPr>
        <p:txBody>
          <a:bodyPr lIns="0" tIns="0" rIns="0" bIns="0" rtlCol="0" anchor="t">
            <a:spAutoFit/>
          </a:bodyPr>
          <a:lstStyle/>
          <a:p>
            <a:pPr>
              <a:lnSpc>
                <a:spcPts val="4479"/>
              </a:lnSpc>
            </a:pPr>
            <a:r>
              <a:rPr lang="en-US" sz="3999">
                <a:solidFill>
                  <a:srgbClr val="284A0B"/>
                </a:solidFill>
                <a:latin typeface="Roboto Bold"/>
              </a:rPr>
              <a:t>Sentiments Classes Distribution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906111" y="2316334"/>
            <a:ext cx="9144000" cy="6326789"/>
          </a:xfrm>
          <a:prstGeom prst="rect">
            <a:avLst/>
          </a:prstGeom>
        </p:spPr>
      </p:pic>
      <p:sp>
        <p:nvSpPr>
          <p:cNvPr id="3" name="TextBox 3"/>
          <p:cNvSpPr txBox="1"/>
          <p:nvPr/>
        </p:nvSpPr>
        <p:spPr>
          <a:xfrm>
            <a:off x="5647034" y="1057275"/>
            <a:ext cx="7662155" cy="1136015"/>
          </a:xfrm>
          <a:prstGeom prst="rect">
            <a:avLst/>
          </a:prstGeom>
        </p:spPr>
        <p:txBody>
          <a:bodyPr lIns="0" tIns="0" rIns="0" bIns="0" rtlCol="0" anchor="t">
            <a:spAutoFit/>
          </a:bodyPr>
          <a:lstStyle/>
          <a:p>
            <a:pPr algn="ctr">
              <a:lnSpc>
                <a:spcPts val="4479"/>
              </a:lnSpc>
            </a:pPr>
            <a:r>
              <a:rPr lang="en-US" sz="3999">
                <a:solidFill>
                  <a:srgbClr val="284A0B"/>
                </a:solidFill>
                <a:latin typeface="Roboto Bold"/>
              </a:rPr>
              <a:t>Distribution of tweets length in the train data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4964521" y="3508752"/>
            <a:ext cx="8358958" cy="5749548"/>
          </a:xfrm>
          <a:prstGeom prst="rect">
            <a:avLst/>
          </a:prstGeom>
        </p:spPr>
      </p:pic>
      <p:sp>
        <p:nvSpPr>
          <p:cNvPr id="3" name="TextBox 3"/>
          <p:cNvSpPr txBox="1"/>
          <p:nvPr/>
        </p:nvSpPr>
        <p:spPr>
          <a:xfrm>
            <a:off x="5661324" y="1933709"/>
            <a:ext cx="7662155" cy="1136015"/>
          </a:xfrm>
          <a:prstGeom prst="rect">
            <a:avLst/>
          </a:prstGeom>
        </p:spPr>
        <p:txBody>
          <a:bodyPr lIns="0" tIns="0" rIns="0" bIns="0" rtlCol="0" anchor="t">
            <a:spAutoFit/>
          </a:bodyPr>
          <a:lstStyle/>
          <a:p>
            <a:pPr algn="ctr">
              <a:lnSpc>
                <a:spcPts val="4479"/>
              </a:lnSpc>
            </a:pPr>
            <a:r>
              <a:rPr lang="en-US" sz="3999">
                <a:solidFill>
                  <a:srgbClr val="284A0B"/>
                </a:solidFill>
                <a:latin typeface="Roboto Bold"/>
              </a:rPr>
              <a:t>Distribution of tweets length in the test data</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616168" y="2566976"/>
            <a:ext cx="15079111" cy="7085886"/>
          </a:xfrm>
          <a:prstGeom prst="rect">
            <a:avLst/>
          </a:prstGeom>
        </p:spPr>
      </p:pic>
      <p:sp>
        <p:nvSpPr>
          <p:cNvPr id="3" name="TextBox 3"/>
          <p:cNvSpPr txBox="1"/>
          <p:nvPr/>
        </p:nvSpPr>
        <p:spPr>
          <a:xfrm>
            <a:off x="3608684" y="1066800"/>
            <a:ext cx="10099188" cy="788760"/>
          </a:xfrm>
          <a:prstGeom prst="rect">
            <a:avLst/>
          </a:prstGeom>
        </p:spPr>
        <p:txBody>
          <a:bodyPr lIns="0" tIns="0" rIns="0" bIns="0" rtlCol="0" anchor="t">
            <a:spAutoFit/>
          </a:bodyPr>
          <a:lstStyle/>
          <a:p>
            <a:pPr>
              <a:lnSpc>
                <a:spcPts val="6099"/>
              </a:lnSpc>
            </a:pPr>
            <a:r>
              <a:rPr lang="en-US" sz="5446" dirty="0">
                <a:solidFill>
                  <a:srgbClr val="284A0B"/>
                </a:solidFill>
                <a:latin typeface="Roboto Bold"/>
              </a:rPr>
              <a:t>Length of tweets per sentiment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1808348" y="2240009"/>
            <a:ext cx="14671304" cy="7369353"/>
          </a:xfrm>
          <a:prstGeom prst="rect">
            <a:avLst/>
          </a:prstGeom>
        </p:spPr>
      </p:pic>
      <p:sp>
        <p:nvSpPr>
          <p:cNvPr id="3" name="TextBox 3"/>
          <p:cNvSpPr txBox="1"/>
          <p:nvPr/>
        </p:nvSpPr>
        <p:spPr>
          <a:xfrm>
            <a:off x="3662684" y="1066800"/>
            <a:ext cx="10099188" cy="788760"/>
          </a:xfrm>
          <a:prstGeom prst="rect">
            <a:avLst/>
          </a:prstGeom>
        </p:spPr>
        <p:txBody>
          <a:bodyPr lIns="0" tIns="0" rIns="0" bIns="0" rtlCol="0" anchor="t">
            <a:spAutoFit/>
          </a:bodyPr>
          <a:lstStyle/>
          <a:p>
            <a:pPr>
              <a:lnSpc>
                <a:spcPts val="6099"/>
              </a:lnSpc>
            </a:pPr>
            <a:r>
              <a:rPr lang="en-US" sz="5446">
                <a:solidFill>
                  <a:srgbClr val="284A0B"/>
                </a:solidFill>
                <a:latin typeface="Roboto Bold"/>
              </a:rPr>
              <a:t>Length of tweets per sentiment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2881985"/>
            <a:ext cx="18288000" cy="6529493"/>
          </a:xfrm>
          <a:prstGeom prst="rect">
            <a:avLst/>
          </a:prstGeom>
        </p:spPr>
      </p:pic>
      <p:sp>
        <p:nvSpPr>
          <p:cNvPr id="3" name="TextBox 3"/>
          <p:cNvSpPr txBox="1"/>
          <p:nvPr/>
        </p:nvSpPr>
        <p:spPr>
          <a:xfrm>
            <a:off x="5796326" y="1852708"/>
            <a:ext cx="7662155" cy="574040"/>
          </a:xfrm>
          <a:prstGeom prst="rect">
            <a:avLst/>
          </a:prstGeom>
        </p:spPr>
        <p:txBody>
          <a:bodyPr lIns="0" tIns="0" rIns="0" bIns="0" rtlCol="0" anchor="t">
            <a:spAutoFit/>
          </a:bodyPr>
          <a:lstStyle/>
          <a:p>
            <a:pPr algn="ctr">
              <a:lnSpc>
                <a:spcPts val="4479"/>
              </a:lnSpc>
            </a:pPr>
            <a:r>
              <a:rPr lang="en-US" sz="3999">
                <a:solidFill>
                  <a:srgbClr val="284A0B"/>
                </a:solidFill>
                <a:latin typeface="Roboto Bold"/>
              </a:rPr>
              <a:t>Frequently of Buzzwords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0" y="3168194"/>
            <a:ext cx="18288000" cy="5703147"/>
          </a:xfrm>
          <a:prstGeom prst="rect">
            <a:avLst/>
          </a:prstGeom>
        </p:spPr>
      </p:pic>
      <p:sp>
        <p:nvSpPr>
          <p:cNvPr id="3" name="TextBox 3"/>
          <p:cNvSpPr txBox="1"/>
          <p:nvPr/>
        </p:nvSpPr>
        <p:spPr>
          <a:xfrm>
            <a:off x="5796326" y="1852708"/>
            <a:ext cx="7662155" cy="574040"/>
          </a:xfrm>
          <a:prstGeom prst="rect">
            <a:avLst/>
          </a:prstGeom>
        </p:spPr>
        <p:txBody>
          <a:bodyPr lIns="0" tIns="0" rIns="0" bIns="0" rtlCol="0" anchor="t">
            <a:spAutoFit/>
          </a:bodyPr>
          <a:lstStyle/>
          <a:p>
            <a:pPr algn="ctr">
              <a:lnSpc>
                <a:spcPts val="4479"/>
              </a:lnSpc>
            </a:pPr>
            <a:r>
              <a:rPr lang="en-US" sz="3999">
                <a:solidFill>
                  <a:srgbClr val="284A0B"/>
                </a:solidFill>
                <a:latin typeface="Roboto Bold"/>
              </a:rPr>
              <a:t>Frequently of Buzzwords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673876" y="1785368"/>
            <a:ext cx="7718715" cy="7799624"/>
          </a:xfrm>
          <a:prstGeom prst="rect">
            <a:avLst/>
          </a:prstGeom>
        </p:spPr>
      </p:pic>
      <p:sp>
        <p:nvSpPr>
          <p:cNvPr id="3" name="TextBox 3"/>
          <p:cNvSpPr txBox="1"/>
          <p:nvPr/>
        </p:nvSpPr>
        <p:spPr>
          <a:xfrm>
            <a:off x="5931327" y="474980"/>
            <a:ext cx="7662155" cy="1136015"/>
          </a:xfrm>
          <a:prstGeom prst="rect">
            <a:avLst/>
          </a:prstGeom>
        </p:spPr>
        <p:txBody>
          <a:bodyPr lIns="0" tIns="0" rIns="0" bIns="0" rtlCol="0" anchor="t">
            <a:spAutoFit/>
          </a:bodyPr>
          <a:lstStyle/>
          <a:p>
            <a:pPr algn="ctr">
              <a:lnSpc>
                <a:spcPts val="4479"/>
              </a:lnSpc>
            </a:pPr>
            <a:r>
              <a:rPr lang="en-US" sz="3999">
                <a:solidFill>
                  <a:srgbClr val="284A0B"/>
                </a:solidFill>
                <a:latin typeface="Roboto Bold"/>
              </a:rPr>
              <a:t>Frequently of Most Occurring Words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530646" y="1028700"/>
            <a:ext cx="11634509" cy="4112836"/>
          </a:xfrm>
          <a:prstGeom prst="rect">
            <a:avLst/>
          </a:prstGeom>
        </p:spPr>
      </p:pic>
      <p:sp>
        <p:nvSpPr>
          <p:cNvPr id="3" name="TextBox 3"/>
          <p:cNvSpPr txBox="1"/>
          <p:nvPr/>
        </p:nvSpPr>
        <p:spPr>
          <a:xfrm>
            <a:off x="530646" y="239940"/>
            <a:ext cx="15244436" cy="788760"/>
          </a:xfrm>
          <a:prstGeom prst="rect">
            <a:avLst/>
          </a:prstGeom>
        </p:spPr>
        <p:txBody>
          <a:bodyPr lIns="0" tIns="0" rIns="0" bIns="0" rtlCol="0" anchor="t">
            <a:spAutoFit/>
          </a:bodyPr>
          <a:lstStyle/>
          <a:p>
            <a:pPr>
              <a:lnSpc>
                <a:spcPts val="6099"/>
              </a:lnSpc>
            </a:pPr>
            <a:r>
              <a:rPr lang="en-US" sz="5446">
                <a:solidFill>
                  <a:srgbClr val="284A0B"/>
                </a:solidFill>
                <a:latin typeface="Roboto Bold"/>
              </a:rPr>
              <a:t>Common Hashtags in Anti Climate Change Class</a:t>
            </a:r>
          </a:p>
        </p:txBody>
      </p:sp>
      <p:pic>
        <p:nvPicPr>
          <p:cNvPr id="4" name="Picture 4"/>
          <p:cNvPicPr>
            <a:picLocks noChangeAspect="1"/>
          </p:cNvPicPr>
          <p:nvPr/>
        </p:nvPicPr>
        <p:blipFill>
          <a:blip r:embed="rId4"/>
          <a:srcRect/>
          <a:stretch>
            <a:fillRect/>
          </a:stretch>
        </p:blipFill>
        <p:spPr>
          <a:xfrm>
            <a:off x="530646" y="6081053"/>
            <a:ext cx="12420070" cy="4205947"/>
          </a:xfrm>
          <a:prstGeom prst="rect">
            <a:avLst/>
          </a:prstGeom>
        </p:spPr>
      </p:pic>
      <p:sp>
        <p:nvSpPr>
          <p:cNvPr id="5" name="TextBox 5"/>
          <p:cNvSpPr txBox="1"/>
          <p:nvPr/>
        </p:nvSpPr>
        <p:spPr>
          <a:xfrm>
            <a:off x="1028700" y="5179636"/>
            <a:ext cx="11136455" cy="788760"/>
          </a:xfrm>
          <a:prstGeom prst="rect">
            <a:avLst/>
          </a:prstGeom>
        </p:spPr>
        <p:txBody>
          <a:bodyPr lIns="0" tIns="0" rIns="0" bIns="0" rtlCol="0" anchor="t">
            <a:spAutoFit/>
          </a:bodyPr>
          <a:lstStyle/>
          <a:p>
            <a:pPr>
              <a:lnSpc>
                <a:spcPts val="6099"/>
              </a:lnSpc>
            </a:pPr>
            <a:r>
              <a:rPr lang="en-US" sz="5446">
                <a:solidFill>
                  <a:srgbClr val="284A0B"/>
                </a:solidFill>
                <a:latin typeface="Roboto Bold"/>
              </a:rPr>
              <a:t>Common Hashtags in Neutral Class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a:off x="341643" y="1028700"/>
            <a:ext cx="11096252" cy="3729931"/>
          </a:xfrm>
          <a:prstGeom prst="rect">
            <a:avLst/>
          </a:prstGeom>
        </p:spPr>
      </p:pic>
      <p:sp>
        <p:nvSpPr>
          <p:cNvPr id="3" name="TextBox 3"/>
          <p:cNvSpPr txBox="1"/>
          <p:nvPr/>
        </p:nvSpPr>
        <p:spPr>
          <a:xfrm>
            <a:off x="341643" y="38100"/>
            <a:ext cx="16427414" cy="788760"/>
          </a:xfrm>
          <a:prstGeom prst="rect">
            <a:avLst/>
          </a:prstGeom>
        </p:spPr>
        <p:txBody>
          <a:bodyPr lIns="0" tIns="0" rIns="0" bIns="0" rtlCol="0" anchor="t">
            <a:spAutoFit/>
          </a:bodyPr>
          <a:lstStyle/>
          <a:p>
            <a:pPr>
              <a:lnSpc>
                <a:spcPts val="6099"/>
              </a:lnSpc>
            </a:pPr>
            <a:r>
              <a:rPr lang="en-US" sz="5446">
                <a:solidFill>
                  <a:srgbClr val="284A0B"/>
                </a:solidFill>
                <a:latin typeface="Roboto Bold"/>
              </a:rPr>
              <a:t>Common Hashtags in Pro Climate Change Class</a:t>
            </a:r>
          </a:p>
        </p:txBody>
      </p:sp>
      <p:pic>
        <p:nvPicPr>
          <p:cNvPr id="4" name="Picture 4"/>
          <p:cNvPicPr>
            <a:picLocks noChangeAspect="1"/>
          </p:cNvPicPr>
          <p:nvPr/>
        </p:nvPicPr>
        <p:blipFill>
          <a:blip r:embed="rId4"/>
          <a:srcRect/>
          <a:stretch>
            <a:fillRect/>
          </a:stretch>
        </p:blipFill>
        <p:spPr>
          <a:xfrm>
            <a:off x="341643" y="5890456"/>
            <a:ext cx="13079373" cy="4396544"/>
          </a:xfrm>
          <a:prstGeom prst="rect">
            <a:avLst/>
          </a:prstGeom>
        </p:spPr>
      </p:pic>
      <p:sp>
        <p:nvSpPr>
          <p:cNvPr id="5" name="TextBox 5"/>
          <p:cNvSpPr txBox="1"/>
          <p:nvPr/>
        </p:nvSpPr>
        <p:spPr>
          <a:xfrm>
            <a:off x="341643" y="5181600"/>
            <a:ext cx="10838345" cy="788760"/>
          </a:xfrm>
          <a:prstGeom prst="rect">
            <a:avLst/>
          </a:prstGeom>
        </p:spPr>
        <p:txBody>
          <a:bodyPr lIns="0" tIns="0" rIns="0" bIns="0" rtlCol="0" anchor="t">
            <a:spAutoFit/>
          </a:bodyPr>
          <a:lstStyle/>
          <a:p>
            <a:pPr>
              <a:lnSpc>
                <a:spcPts val="6099"/>
              </a:lnSpc>
            </a:pPr>
            <a:r>
              <a:rPr lang="en-US" sz="5446">
                <a:solidFill>
                  <a:srgbClr val="284A0B"/>
                </a:solidFill>
                <a:latin typeface="Roboto Bold"/>
              </a:rPr>
              <a:t>Common Hashtags in News Class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035978" cy="10287000"/>
            <a:chOff x="0" y="0"/>
            <a:chExt cx="1853097" cy="2709333"/>
          </a:xfrm>
        </p:grpSpPr>
        <p:sp>
          <p:nvSpPr>
            <p:cNvPr id="3" name="Freeform 3"/>
            <p:cNvSpPr/>
            <p:nvPr/>
          </p:nvSpPr>
          <p:spPr>
            <a:xfrm>
              <a:off x="0" y="0"/>
              <a:ext cx="1853097" cy="2709333"/>
            </a:xfrm>
            <a:custGeom>
              <a:avLst/>
              <a:gdLst/>
              <a:ahLst/>
              <a:cxnLst/>
              <a:rect l="l" t="t" r="r" b="b"/>
              <a:pathLst>
                <a:path w="1853097" h="2709333">
                  <a:moveTo>
                    <a:pt x="0" y="0"/>
                  </a:moveTo>
                  <a:lnTo>
                    <a:pt x="1853097" y="0"/>
                  </a:lnTo>
                  <a:lnTo>
                    <a:pt x="1853097" y="2709333"/>
                  </a:lnTo>
                  <a:lnTo>
                    <a:pt x="0" y="2709333"/>
                  </a:lnTo>
                  <a:close/>
                </a:path>
              </a:pathLst>
            </a:custGeom>
            <a:solidFill>
              <a:srgbClr val="006601"/>
            </a:solidFill>
          </p:spPr>
        </p:sp>
        <p:sp>
          <p:nvSpPr>
            <p:cNvPr id="4" name="TextBox 4"/>
            <p:cNvSpPr txBox="1"/>
            <p:nvPr/>
          </p:nvSpPr>
          <p:spPr>
            <a:xfrm>
              <a:off x="0" y="-76200"/>
              <a:ext cx="812800" cy="889000"/>
            </a:xfrm>
            <a:prstGeom prst="rect">
              <a:avLst/>
            </a:prstGeom>
          </p:spPr>
          <p:txBody>
            <a:bodyPr lIns="50800" tIns="50800" rIns="50800" bIns="50800" rtlCol="0" anchor="ctr"/>
            <a:lstStyle/>
            <a:p>
              <a:pPr algn="ctr">
                <a:lnSpc>
                  <a:spcPts val="3528"/>
                </a:lnSpc>
              </a:pPr>
              <a:endParaRPr/>
            </a:p>
          </p:txBody>
        </p:sp>
      </p:grpSp>
      <p:pic>
        <p:nvPicPr>
          <p:cNvPr id="5" name="Picture 5"/>
          <p:cNvPicPr>
            <a:picLocks noChangeAspect="1"/>
          </p:cNvPicPr>
          <p:nvPr/>
        </p:nvPicPr>
        <p:blipFill>
          <a:blip r:embed="rId2"/>
          <a:srcRect l="6491" t="6202" b="6202"/>
          <a:stretch>
            <a:fillRect/>
          </a:stretch>
        </p:blipFill>
        <p:spPr>
          <a:xfrm>
            <a:off x="3924317" y="1028700"/>
            <a:ext cx="5853146" cy="8229600"/>
          </a:xfrm>
          <a:prstGeom prst="rect">
            <a:avLst/>
          </a:prstGeom>
        </p:spPr>
      </p:pic>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569596" y="2805048"/>
            <a:ext cx="517026" cy="518972"/>
          </a:xfrm>
          <a:prstGeom prst="rect">
            <a:avLst/>
          </a:prstGeom>
        </p:spPr>
      </p:pic>
      <p:pic>
        <p:nvPicPr>
          <p:cNvPr id="7" name="Picture 7"/>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692721" y="2907289"/>
            <a:ext cx="417928" cy="314490"/>
          </a:xfrm>
          <a:prstGeom prst="rect">
            <a:avLst/>
          </a:prstGeom>
        </p:spPr>
      </p:pic>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569596" y="5502233"/>
            <a:ext cx="517026" cy="518972"/>
          </a:xfrm>
          <a:prstGeom prst="rect">
            <a:avLst/>
          </a:prstGeom>
        </p:spPr>
      </p:pic>
      <p:pic>
        <p:nvPicPr>
          <p:cNvPr id="9" name="Picture 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569596" y="4152540"/>
            <a:ext cx="541052" cy="543089"/>
          </a:xfrm>
          <a:prstGeom prst="rect">
            <a:avLst/>
          </a:prstGeom>
        </p:spPr>
      </p:pic>
      <p:pic>
        <p:nvPicPr>
          <p:cNvPr id="10" name="Picture 1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692721" y="5613513"/>
            <a:ext cx="393901" cy="296411"/>
          </a:xfrm>
          <a:prstGeom prst="rect">
            <a:avLst/>
          </a:prstGeom>
        </p:spPr>
      </p:pic>
      <p:pic>
        <p:nvPicPr>
          <p:cNvPr id="11" name="Picture 11"/>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692721" y="4266839"/>
            <a:ext cx="417928" cy="314490"/>
          </a:xfrm>
          <a:prstGeom prst="rect">
            <a:avLst/>
          </a:prstGeom>
        </p:spPr>
      </p:pic>
      <p:sp>
        <p:nvSpPr>
          <p:cNvPr id="12" name="TextBox 12"/>
          <p:cNvSpPr txBox="1"/>
          <p:nvPr/>
        </p:nvSpPr>
        <p:spPr>
          <a:xfrm>
            <a:off x="11704583" y="2534134"/>
            <a:ext cx="3327891" cy="704847"/>
          </a:xfrm>
          <a:prstGeom prst="rect">
            <a:avLst/>
          </a:prstGeom>
        </p:spPr>
        <p:txBody>
          <a:bodyPr lIns="0" tIns="0" rIns="0" bIns="0" rtlCol="0" anchor="t">
            <a:spAutoFit/>
          </a:bodyPr>
          <a:lstStyle/>
          <a:p>
            <a:pPr algn="l">
              <a:lnSpc>
                <a:spcPts val="6000"/>
              </a:lnSpc>
            </a:pPr>
            <a:r>
              <a:rPr lang="en-US" sz="3000">
                <a:solidFill>
                  <a:srgbClr val="284A0B"/>
                </a:solidFill>
                <a:latin typeface="Roboto Bold"/>
              </a:rPr>
              <a:t>About Us</a:t>
            </a:r>
          </a:p>
        </p:txBody>
      </p:sp>
      <p:sp>
        <p:nvSpPr>
          <p:cNvPr id="13" name="TextBox 13"/>
          <p:cNvSpPr txBox="1"/>
          <p:nvPr/>
        </p:nvSpPr>
        <p:spPr>
          <a:xfrm>
            <a:off x="11704583" y="3403241"/>
            <a:ext cx="5364217" cy="358774"/>
          </a:xfrm>
          <a:prstGeom prst="rect">
            <a:avLst/>
          </a:prstGeom>
        </p:spPr>
        <p:txBody>
          <a:bodyPr lIns="0" tIns="0" rIns="0" bIns="0" rtlCol="0" anchor="t">
            <a:spAutoFit/>
          </a:bodyPr>
          <a:lstStyle/>
          <a:p>
            <a:pPr algn="l">
              <a:lnSpc>
                <a:spcPts val="2800"/>
              </a:lnSpc>
            </a:pPr>
            <a:r>
              <a:rPr lang="en-US" sz="2000">
                <a:solidFill>
                  <a:srgbClr val="000000"/>
                </a:solidFill>
                <a:latin typeface="Roboto Bold"/>
              </a:rPr>
              <a:t>Vision | Mission | Values | People</a:t>
            </a:r>
          </a:p>
        </p:txBody>
      </p:sp>
      <p:sp>
        <p:nvSpPr>
          <p:cNvPr id="14" name="TextBox 14"/>
          <p:cNvSpPr txBox="1"/>
          <p:nvPr/>
        </p:nvSpPr>
        <p:spPr>
          <a:xfrm>
            <a:off x="11704583" y="4752934"/>
            <a:ext cx="5364217" cy="358774"/>
          </a:xfrm>
          <a:prstGeom prst="rect">
            <a:avLst/>
          </a:prstGeom>
        </p:spPr>
        <p:txBody>
          <a:bodyPr lIns="0" tIns="0" rIns="0" bIns="0" rtlCol="0" anchor="t">
            <a:spAutoFit/>
          </a:bodyPr>
          <a:lstStyle/>
          <a:p>
            <a:pPr algn="l">
              <a:lnSpc>
                <a:spcPts val="2800"/>
              </a:lnSpc>
            </a:pPr>
            <a:r>
              <a:rPr lang="en-US" sz="2000">
                <a:solidFill>
                  <a:srgbClr val="000000"/>
                </a:solidFill>
                <a:latin typeface="Roboto Bold"/>
              </a:rPr>
              <a:t>Overview | Background | Statement</a:t>
            </a:r>
          </a:p>
        </p:txBody>
      </p:sp>
      <p:sp>
        <p:nvSpPr>
          <p:cNvPr id="15" name="TextBox 15"/>
          <p:cNvSpPr txBox="1"/>
          <p:nvPr/>
        </p:nvSpPr>
        <p:spPr>
          <a:xfrm>
            <a:off x="11704583" y="6090568"/>
            <a:ext cx="5364217" cy="358774"/>
          </a:xfrm>
          <a:prstGeom prst="rect">
            <a:avLst/>
          </a:prstGeom>
        </p:spPr>
        <p:txBody>
          <a:bodyPr lIns="0" tIns="0" rIns="0" bIns="0" rtlCol="0" anchor="t">
            <a:spAutoFit/>
          </a:bodyPr>
          <a:lstStyle/>
          <a:p>
            <a:pPr algn="l">
              <a:lnSpc>
                <a:spcPts val="2800"/>
              </a:lnSpc>
            </a:pPr>
            <a:r>
              <a:rPr lang="en-US" sz="2000">
                <a:solidFill>
                  <a:srgbClr val="000000"/>
                </a:solidFill>
                <a:latin typeface="Roboto Bold"/>
              </a:rPr>
              <a:t>Framework | EDA | Data Engineering | Model</a:t>
            </a:r>
          </a:p>
        </p:txBody>
      </p:sp>
      <p:sp>
        <p:nvSpPr>
          <p:cNvPr id="16" name="TextBox 16"/>
          <p:cNvSpPr txBox="1"/>
          <p:nvPr/>
        </p:nvSpPr>
        <p:spPr>
          <a:xfrm>
            <a:off x="11704583" y="3947836"/>
            <a:ext cx="3327891" cy="704847"/>
          </a:xfrm>
          <a:prstGeom prst="rect">
            <a:avLst/>
          </a:prstGeom>
        </p:spPr>
        <p:txBody>
          <a:bodyPr lIns="0" tIns="0" rIns="0" bIns="0" rtlCol="0" anchor="t">
            <a:spAutoFit/>
          </a:bodyPr>
          <a:lstStyle/>
          <a:p>
            <a:pPr algn="l">
              <a:lnSpc>
                <a:spcPts val="6000"/>
              </a:lnSpc>
            </a:pPr>
            <a:r>
              <a:rPr lang="en-US" sz="3000">
                <a:solidFill>
                  <a:srgbClr val="284A0B"/>
                </a:solidFill>
                <a:latin typeface="Roboto Bold"/>
              </a:rPr>
              <a:t>Problem Statement</a:t>
            </a:r>
          </a:p>
        </p:txBody>
      </p:sp>
      <p:sp>
        <p:nvSpPr>
          <p:cNvPr id="17" name="TextBox 17"/>
          <p:cNvSpPr txBox="1"/>
          <p:nvPr/>
        </p:nvSpPr>
        <p:spPr>
          <a:xfrm>
            <a:off x="10592660" y="1057275"/>
            <a:ext cx="6666640" cy="880109"/>
          </a:xfrm>
          <a:prstGeom prst="rect">
            <a:avLst/>
          </a:prstGeom>
        </p:spPr>
        <p:txBody>
          <a:bodyPr lIns="0" tIns="0" rIns="0" bIns="0" rtlCol="0" anchor="t">
            <a:spAutoFit/>
          </a:bodyPr>
          <a:lstStyle/>
          <a:p>
            <a:pPr>
              <a:lnSpc>
                <a:spcPts val="6719"/>
              </a:lnSpc>
            </a:pPr>
            <a:r>
              <a:rPr lang="en-US" sz="5999">
                <a:solidFill>
                  <a:srgbClr val="284A0B"/>
                </a:solidFill>
                <a:latin typeface="Roboto Bold"/>
              </a:rPr>
              <a:t>Outline</a:t>
            </a:r>
          </a:p>
        </p:txBody>
      </p:sp>
      <p:sp>
        <p:nvSpPr>
          <p:cNvPr id="18" name="TextBox 18"/>
          <p:cNvSpPr txBox="1"/>
          <p:nvPr/>
        </p:nvSpPr>
        <p:spPr>
          <a:xfrm>
            <a:off x="11704583" y="5285470"/>
            <a:ext cx="3756516" cy="704847"/>
          </a:xfrm>
          <a:prstGeom prst="rect">
            <a:avLst/>
          </a:prstGeom>
        </p:spPr>
        <p:txBody>
          <a:bodyPr lIns="0" tIns="0" rIns="0" bIns="0" rtlCol="0" anchor="t">
            <a:spAutoFit/>
          </a:bodyPr>
          <a:lstStyle/>
          <a:p>
            <a:pPr algn="l">
              <a:lnSpc>
                <a:spcPts val="6000"/>
              </a:lnSpc>
            </a:pPr>
            <a:r>
              <a:rPr lang="en-US" sz="3000">
                <a:solidFill>
                  <a:srgbClr val="006601"/>
                </a:solidFill>
                <a:latin typeface="Roboto Bold Italics"/>
              </a:rPr>
              <a:t>Grin </a:t>
            </a:r>
            <a:r>
              <a:rPr lang="en-US" sz="3000">
                <a:solidFill>
                  <a:srgbClr val="545454"/>
                </a:solidFill>
                <a:latin typeface="Roboto Bold Italics"/>
              </a:rPr>
              <a:t>Classifier</a:t>
            </a:r>
          </a:p>
        </p:txBody>
      </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592660" y="6839867"/>
            <a:ext cx="517026" cy="518972"/>
          </a:xfrm>
          <a:prstGeom prst="rect">
            <a:avLst/>
          </a:prstGeom>
        </p:spPr>
      </p:pic>
      <p:pic>
        <p:nvPicPr>
          <p:cNvPr id="20" name="Picture 2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715784" y="6951147"/>
            <a:ext cx="393901" cy="296411"/>
          </a:xfrm>
          <a:prstGeom prst="rect">
            <a:avLst/>
          </a:prstGeom>
        </p:spPr>
      </p:pic>
      <p:sp>
        <p:nvSpPr>
          <p:cNvPr id="21" name="TextBox 21"/>
          <p:cNvSpPr txBox="1"/>
          <p:nvPr/>
        </p:nvSpPr>
        <p:spPr>
          <a:xfrm>
            <a:off x="11727647" y="7428202"/>
            <a:ext cx="5531653" cy="358774"/>
          </a:xfrm>
          <a:prstGeom prst="rect">
            <a:avLst/>
          </a:prstGeom>
        </p:spPr>
        <p:txBody>
          <a:bodyPr lIns="0" tIns="0" rIns="0" bIns="0" rtlCol="0" anchor="t">
            <a:spAutoFit/>
          </a:bodyPr>
          <a:lstStyle/>
          <a:p>
            <a:pPr algn="l">
              <a:lnSpc>
                <a:spcPts val="2800"/>
              </a:lnSpc>
            </a:pPr>
            <a:r>
              <a:rPr lang="en-US" sz="2000">
                <a:solidFill>
                  <a:srgbClr val="000000"/>
                </a:solidFill>
                <a:latin typeface="Roboto Bold"/>
              </a:rPr>
              <a:t>Impact on Sales Campaign | Cost effectiveness</a:t>
            </a:r>
          </a:p>
        </p:txBody>
      </p:sp>
      <p:sp>
        <p:nvSpPr>
          <p:cNvPr id="22" name="TextBox 22"/>
          <p:cNvSpPr txBox="1"/>
          <p:nvPr/>
        </p:nvSpPr>
        <p:spPr>
          <a:xfrm>
            <a:off x="11727647" y="6623104"/>
            <a:ext cx="4482940" cy="704847"/>
          </a:xfrm>
          <a:prstGeom prst="rect">
            <a:avLst/>
          </a:prstGeom>
        </p:spPr>
        <p:txBody>
          <a:bodyPr lIns="0" tIns="0" rIns="0" bIns="0" rtlCol="0" anchor="t">
            <a:spAutoFit/>
          </a:bodyPr>
          <a:lstStyle/>
          <a:p>
            <a:pPr algn="l">
              <a:lnSpc>
                <a:spcPts val="6000"/>
              </a:lnSpc>
            </a:pPr>
            <a:r>
              <a:rPr lang="en-US" sz="3000">
                <a:solidFill>
                  <a:srgbClr val="284A0B"/>
                </a:solidFill>
                <a:latin typeface="Roboto Bold"/>
              </a:rPr>
              <a:t>Organizational Benefits</a:t>
            </a:r>
          </a:p>
        </p:txBody>
      </p:sp>
      <p:pic>
        <p:nvPicPr>
          <p:cNvPr id="23" name="Picture 2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569596" y="8177501"/>
            <a:ext cx="517026" cy="518972"/>
          </a:xfrm>
          <a:prstGeom prst="rect">
            <a:avLst/>
          </a:prstGeom>
        </p:spPr>
      </p:pic>
      <p:pic>
        <p:nvPicPr>
          <p:cNvPr id="24" name="Picture 2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692721" y="8288781"/>
            <a:ext cx="393901" cy="296411"/>
          </a:xfrm>
          <a:prstGeom prst="rect">
            <a:avLst/>
          </a:prstGeom>
        </p:spPr>
      </p:pic>
      <p:sp>
        <p:nvSpPr>
          <p:cNvPr id="25" name="TextBox 25"/>
          <p:cNvSpPr txBox="1"/>
          <p:nvPr/>
        </p:nvSpPr>
        <p:spPr>
          <a:xfrm>
            <a:off x="11704583" y="7960738"/>
            <a:ext cx="4482940" cy="704847"/>
          </a:xfrm>
          <a:prstGeom prst="rect">
            <a:avLst/>
          </a:prstGeom>
        </p:spPr>
        <p:txBody>
          <a:bodyPr lIns="0" tIns="0" rIns="0" bIns="0" rtlCol="0" anchor="t">
            <a:spAutoFit/>
          </a:bodyPr>
          <a:lstStyle/>
          <a:p>
            <a:pPr algn="l">
              <a:lnSpc>
                <a:spcPts val="6000"/>
              </a:lnSpc>
            </a:pPr>
            <a:r>
              <a:rPr lang="en-US" sz="3000">
                <a:solidFill>
                  <a:srgbClr val="284A0B"/>
                </a:solidFill>
                <a:latin typeface="Roboto Bold"/>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566" r="10000" b="15566"/>
          <a:stretch>
            <a:fillRect/>
          </a:stretch>
        </p:blipFill>
        <p:spPr>
          <a:xfrm>
            <a:off x="8205059" y="0"/>
            <a:ext cx="10082941" cy="10287000"/>
          </a:xfrm>
          <a:prstGeom prst="rect">
            <a:avLst/>
          </a:prstGeom>
        </p:spPr>
      </p:pic>
      <p:grpSp>
        <p:nvGrpSpPr>
          <p:cNvPr id="3" name="Group 3"/>
          <p:cNvGrpSpPr/>
          <p:nvPr/>
        </p:nvGrpSpPr>
        <p:grpSpPr>
          <a:xfrm>
            <a:off x="-125285" y="1534478"/>
            <a:ext cx="4578209" cy="870488"/>
            <a:chOff x="0" y="0"/>
            <a:chExt cx="1205783" cy="229264"/>
          </a:xfrm>
        </p:grpSpPr>
        <p:sp>
          <p:nvSpPr>
            <p:cNvPr id="4" name="Freeform 4"/>
            <p:cNvSpPr/>
            <p:nvPr/>
          </p:nvSpPr>
          <p:spPr>
            <a:xfrm>
              <a:off x="0" y="0"/>
              <a:ext cx="1205783" cy="229264"/>
            </a:xfrm>
            <a:custGeom>
              <a:avLst/>
              <a:gdLst/>
              <a:ahLst/>
              <a:cxnLst/>
              <a:rect l="l" t="t" r="r" b="b"/>
              <a:pathLst>
                <a:path w="1205783" h="229264">
                  <a:moveTo>
                    <a:pt x="0" y="0"/>
                  </a:moveTo>
                  <a:lnTo>
                    <a:pt x="1205783" y="0"/>
                  </a:lnTo>
                  <a:lnTo>
                    <a:pt x="1205783" y="229264"/>
                  </a:lnTo>
                  <a:lnTo>
                    <a:pt x="0" y="229264"/>
                  </a:lnTo>
                  <a:close/>
                </a:path>
              </a:pathLst>
            </a:custGeom>
            <a:solidFill>
              <a:srgbClr val="2B5010"/>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0" y="1625743"/>
            <a:ext cx="4452924" cy="716534"/>
          </a:xfrm>
          <a:prstGeom prst="rect">
            <a:avLst/>
          </a:prstGeom>
        </p:spPr>
        <p:txBody>
          <a:bodyPr lIns="0" tIns="0" rIns="0" bIns="0" rtlCol="0" anchor="t">
            <a:spAutoFit/>
          </a:bodyPr>
          <a:lstStyle/>
          <a:p>
            <a:pPr>
              <a:lnSpc>
                <a:spcPts val="5487"/>
              </a:lnSpc>
            </a:pPr>
            <a:r>
              <a:rPr lang="en-US" sz="4899">
                <a:solidFill>
                  <a:srgbClr val="FFFFFF"/>
                </a:solidFill>
                <a:latin typeface="Roboto"/>
              </a:rPr>
              <a:t>Grin Classifier</a:t>
            </a:r>
          </a:p>
        </p:txBody>
      </p:sp>
      <p:sp>
        <p:nvSpPr>
          <p:cNvPr id="7" name="TextBox 7"/>
          <p:cNvSpPr txBox="1"/>
          <p:nvPr/>
        </p:nvSpPr>
        <p:spPr>
          <a:xfrm>
            <a:off x="238275" y="3654769"/>
            <a:ext cx="7662155" cy="788760"/>
          </a:xfrm>
          <a:prstGeom prst="rect">
            <a:avLst/>
          </a:prstGeom>
        </p:spPr>
        <p:txBody>
          <a:bodyPr lIns="0" tIns="0" rIns="0" bIns="0" rtlCol="0" anchor="t">
            <a:spAutoFit/>
          </a:bodyPr>
          <a:lstStyle/>
          <a:p>
            <a:pPr>
              <a:lnSpc>
                <a:spcPts val="6099"/>
              </a:lnSpc>
            </a:pPr>
            <a:r>
              <a:rPr lang="en-US" sz="5446">
                <a:solidFill>
                  <a:srgbClr val="F68B33"/>
                </a:solidFill>
                <a:latin typeface="Roboto Bold"/>
              </a:rPr>
              <a:t>Data Engineering</a:t>
            </a:r>
          </a:p>
        </p:txBody>
      </p:sp>
      <p:sp>
        <p:nvSpPr>
          <p:cNvPr id="8" name="TextBox 8"/>
          <p:cNvSpPr txBox="1"/>
          <p:nvPr/>
        </p:nvSpPr>
        <p:spPr>
          <a:xfrm>
            <a:off x="238275" y="5040352"/>
            <a:ext cx="7662155" cy="3874860"/>
          </a:xfrm>
          <a:prstGeom prst="rect">
            <a:avLst/>
          </a:prstGeom>
        </p:spPr>
        <p:txBody>
          <a:bodyPr lIns="0" tIns="0" rIns="0" bIns="0" rtlCol="0" anchor="t">
            <a:spAutoFit/>
          </a:bodyPr>
          <a:lstStyle/>
          <a:p>
            <a:pPr>
              <a:lnSpc>
                <a:spcPts val="6099"/>
              </a:lnSpc>
            </a:pPr>
            <a:r>
              <a:rPr lang="en-US" sz="5446">
                <a:solidFill>
                  <a:srgbClr val="284A0B"/>
                </a:solidFill>
                <a:latin typeface="Roboto Bold"/>
              </a:rPr>
              <a:t>The data used in the development of this solution was well engineered using best in class approach</a:t>
            </a:r>
          </a:p>
        </p:txBody>
      </p:sp>
      <p:pic>
        <p:nvPicPr>
          <p:cNvPr id="9" name="Picture 9"/>
          <p:cNvPicPr>
            <a:picLocks noChangeAspect="1"/>
          </p:cNvPicPr>
          <p:nvPr/>
        </p:nvPicPr>
        <p:blipFill>
          <a:blip r:embed="rId3"/>
          <a:srcRect/>
          <a:stretch>
            <a:fillRect/>
          </a:stretch>
        </p:blipFill>
        <p:spPr>
          <a:xfrm>
            <a:off x="8205059" y="2496728"/>
            <a:ext cx="10082941" cy="529354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412"/>
          <a:stretch>
            <a:fillRect/>
          </a:stretch>
        </p:blipFill>
        <p:spPr>
          <a:xfrm>
            <a:off x="4233123" y="3135701"/>
            <a:ext cx="10472842" cy="6314289"/>
          </a:xfrm>
          <a:prstGeom prst="rect">
            <a:avLst/>
          </a:prstGeom>
        </p:spPr>
      </p:pic>
      <p:sp>
        <p:nvSpPr>
          <p:cNvPr id="3" name="TextBox 3"/>
          <p:cNvSpPr txBox="1"/>
          <p:nvPr/>
        </p:nvSpPr>
        <p:spPr>
          <a:xfrm>
            <a:off x="5695851" y="1860559"/>
            <a:ext cx="6896297" cy="788760"/>
          </a:xfrm>
          <a:prstGeom prst="rect">
            <a:avLst/>
          </a:prstGeom>
        </p:spPr>
        <p:txBody>
          <a:bodyPr lIns="0" tIns="0" rIns="0" bIns="0" rtlCol="0" anchor="t">
            <a:spAutoFit/>
          </a:bodyPr>
          <a:lstStyle/>
          <a:p>
            <a:pPr>
              <a:lnSpc>
                <a:spcPts val="6099"/>
              </a:lnSpc>
            </a:pPr>
            <a:r>
              <a:rPr lang="en-US" sz="5446">
                <a:solidFill>
                  <a:srgbClr val="284A0B"/>
                </a:solidFill>
                <a:latin typeface="Roboto Bold"/>
              </a:rPr>
              <a:t>Resampled Train Data</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2213"/>
          <a:stretch>
            <a:fillRect/>
          </a:stretch>
        </p:blipFill>
        <p:spPr>
          <a:xfrm>
            <a:off x="13250082" y="0"/>
            <a:ext cx="5037918" cy="2945465"/>
          </a:xfrm>
          <a:prstGeom prst="rect">
            <a:avLst/>
          </a:prstGeom>
        </p:spPr>
      </p:pic>
      <p:pic>
        <p:nvPicPr>
          <p:cNvPr id="3" name="Picture 3"/>
          <p:cNvPicPr>
            <a:picLocks noChangeAspect="1"/>
          </p:cNvPicPr>
          <p:nvPr/>
        </p:nvPicPr>
        <p:blipFill>
          <a:blip r:embed="rId3"/>
          <a:srcRect/>
          <a:stretch>
            <a:fillRect/>
          </a:stretch>
        </p:blipFill>
        <p:spPr>
          <a:xfrm>
            <a:off x="421396" y="5218809"/>
            <a:ext cx="6102823" cy="3064475"/>
          </a:xfrm>
          <a:prstGeom prst="rect">
            <a:avLst/>
          </a:prstGeom>
        </p:spPr>
      </p:pic>
      <p:pic>
        <p:nvPicPr>
          <p:cNvPr id="4" name="Picture 4"/>
          <p:cNvPicPr>
            <a:picLocks noChangeAspect="1"/>
          </p:cNvPicPr>
          <p:nvPr/>
        </p:nvPicPr>
        <p:blipFill>
          <a:blip r:embed="rId4"/>
          <a:srcRect/>
          <a:stretch>
            <a:fillRect/>
          </a:stretch>
        </p:blipFill>
        <p:spPr>
          <a:xfrm>
            <a:off x="6904424" y="4780948"/>
            <a:ext cx="5444563" cy="4477352"/>
          </a:xfrm>
          <a:prstGeom prst="rect">
            <a:avLst/>
          </a:prstGeom>
        </p:spPr>
      </p:pic>
      <p:pic>
        <p:nvPicPr>
          <p:cNvPr id="5" name="Picture 5"/>
          <p:cNvPicPr>
            <a:picLocks noChangeAspect="1"/>
          </p:cNvPicPr>
          <p:nvPr/>
        </p:nvPicPr>
        <p:blipFill>
          <a:blip r:embed="rId5"/>
          <a:srcRect/>
          <a:stretch>
            <a:fillRect/>
          </a:stretch>
        </p:blipFill>
        <p:spPr>
          <a:xfrm>
            <a:off x="12651593" y="5388996"/>
            <a:ext cx="5636407" cy="2949895"/>
          </a:xfrm>
          <a:prstGeom prst="rect">
            <a:avLst/>
          </a:prstGeom>
        </p:spPr>
      </p:pic>
      <p:sp>
        <p:nvSpPr>
          <p:cNvPr id="6" name="TextBox 6"/>
          <p:cNvSpPr txBox="1"/>
          <p:nvPr/>
        </p:nvSpPr>
        <p:spPr>
          <a:xfrm>
            <a:off x="778415" y="168030"/>
            <a:ext cx="6317099" cy="1390650"/>
          </a:xfrm>
          <a:prstGeom prst="rect">
            <a:avLst/>
          </a:prstGeom>
        </p:spPr>
        <p:txBody>
          <a:bodyPr lIns="0" tIns="0" rIns="0" bIns="0" rtlCol="0" anchor="t">
            <a:spAutoFit/>
          </a:bodyPr>
          <a:lstStyle/>
          <a:p>
            <a:pPr algn="l">
              <a:lnSpc>
                <a:spcPts val="12000"/>
              </a:lnSpc>
            </a:pPr>
            <a:r>
              <a:rPr lang="en-US" sz="6000">
                <a:solidFill>
                  <a:srgbClr val="79B507"/>
                </a:solidFill>
                <a:latin typeface="Roboto Bold Italics"/>
              </a:rPr>
              <a:t>Grin</a:t>
            </a:r>
            <a:r>
              <a:rPr lang="en-US" sz="6000">
                <a:solidFill>
                  <a:srgbClr val="FFFFFF"/>
                </a:solidFill>
                <a:latin typeface="Roboto Bold Italics"/>
              </a:rPr>
              <a:t> </a:t>
            </a:r>
            <a:r>
              <a:rPr lang="en-US" sz="6000">
                <a:solidFill>
                  <a:srgbClr val="6C7961"/>
                </a:solidFill>
                <a:latin typeface="Roboto Bold Italics"/>
              </a:rPr>
              <a:t>Classifier</a:t>
            </a:r>
          </a:p>
        </p:txBody>
      </p:sp>
      <p:sp>
        <p:nvSpPr>
          <p:cNvPr id="7" name="TextBox 7"/>
          <p:cNvSpPr txBox="1"/>
          <p:nvPr/>
        </p:nvSpPr>
        <p:spPr>
          <a:xfrm>
            <a:off x="778415" y="3478550"/>
            <a:ext cx="5217928" cy="574040"/>
          </a:xfrm>
          <a:prstGeom prst="rect">
            <a:avLst/>
          </a:prstGeom>
        </p:spPr>
        <p:txBody>
          <a:bodyPr lIns="0" tIns="0" rIns="0" bIns="0" rtlCol="0" anchor="t">
            <a:spAutoFit/>
          </a:bodyPr>
          <a:lstStyle/>
          <a:p>
            <a:pPr>
              <a:lnSpc>
                <a:spcPts val="4479"/>
              </a:lnSpc>
            </a:pPr>
            <a:r>
              <a:rPr lang="en-US" sz="3999">
                <a:solidFill>
                  <a:srgbClr val="D3593C"/>
                </a:solidFill>
                <a:latin typeface="Roboto Bold"/>
              </a:rPr>
              <a:t>Removing Stop Words</a:t>
            </a:r>
          </a:p>
        </p:txBody>
      </p:sp>
      <p:sp>
        <p:nvSpPr>
          <p:cNvPr id="8" name="TextBox 8"/>
          <p:cNvSpPr txBox="1"/>
          <p:nvPr/>
        </p:nvSpPr>
        <p:spPr>
          <a:xfrm>
            <a:off x="6524219" y="3478550"/>
            <a:ext cx="5239562" cy="574040"/>
          </a:xfrm>
          <a:prstGeom prst="rect">
            <a:avLst/>
          </a:prstGeom>
        </p:spPr>
        <p:txBody>
          <a:bodyPr lIns="0" tIns="0" rIns="0" bIns="0" rtlCol="0" anchor="t">
            <a:spAutoFit/>
          </a:bodyPr>
          <a:lstStyle/>
          <a:p>
            <a:pPr algn="ctr">
              <a:lnSpc>
                <a:spcPts val="4479"/>
              </a:lnSpc>
            </a:pPr>
            <a:r>
              <a:rPr lang="en-US" sz="3999">
                <a:solidFill>
                  <a:srgbClr val="D3593C"/>
                </a:solidFill>
                <a:latin typeface="Roboto Bold"/>
              </a:rPr>
              <a:t>Tokenisation</a:t>
            </a:r>
          </a:p>
        </p:txBody>
      </p:sp>
      <p:sp>
        <p:nvSpPr>
          <p:cNvPr id="9" name="TextBox 9"/>
          <p:cNvSpPr txBox="1"/>
          <p:nvPr/>
        </p:nvSpPr>
        <p:spPr>
          <a:xfrm>
            <a:off x="12651593" y="3478550"/>
            <a:ext cx="5427167" cy="574040"/>
          </a:xfrm>
          <a:prstGeom prst="rect">
            <a:avLst/>
          </a:prstGeom>
        </p:spPr>
        <p:txBody>
          <a:bodyPr lIns="0" tIns="0" rIns="0" bIns="0" rtlCol="0" anchor="t">
            <a:spAutoFit/>
          </a:bodyPr>
          <a:lstStyle/>
          <a:p>
            <a:pPr>
              <a:lnSpc>
                <a:spcPts val="4479"/>
              </a:lnSpc>
            </a:pPr>
            <a:r>
              <a:rPr lang="en-US" sz="3999">
                <a:solidFill>
                  <a:srgbClr val="D3593C"/>
                </a:solidFill>
                <a:latin typeface="Roboto Bold"/>
              </a:rPr>
              <a:t>Lemmatisation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566" r="10000" b="15566"/>
          <a:stretch>
            <a:fillRect/>
          </a:stretch>
        </p:blipFill>
        <p:spPr>
          <a:xfrm>
            <a:off x="8205059" y="0"/>
            <a:ext cx="10082941" cy="10287000"/>
          </a:xfrm>
          <a:prstGeom prst="rect">
            <a:avLst/>
          </a:prstGeom>
        </p:spPr>
      </p:pic>
      <p:grpSp>
        <p:nvGrpSpPr>
          <p:cNvPr id="3" name="Group 3"/>
          <p:cNvGrpSpPr/>
          <p:nvPr/>
        </p:nvGrpSpPr>
        <p:grpSpPr>
          <a:xfrm>
            <a:off x="-125285" y="1534478"/>
            <a:ext cx="4578209" cy="870488"/>
            <a:chOff x="0" y="0"/>
            <a:chExt cx="1205783" cy="229264"/>
          </a:xfrm>
        </p:grpSpPr>
        <p:sp>
          <p:nvSpPr>
            <p:cNvPr id="4" name="Freeform 4"/>
            <p:cNvSpPr/>
            <p:nvPr/>
          </p:nvSpPr>
          <p:spPr>
            <a:xfrm>
              <a:off x="0" y="0"/>
              <a:ext cx="1205783" cy="229264"/>
            </a:xfrm>
            <a:custGeom>
              <a:avLst/>
              <a:gdLst/>
              <a:ahLst/>
              <a:cxnLst/>
              <a:rect l="l" t="t" r="r" b="b"/>
              <a:pathLst>
                <a:path w="1205783" h="229264">
                  <a:moveTo>
                    <a:pt x="0" y="0"/>
                  </a:moveTo>
                  <a:lnTo>
                    <a:pt x="1205783" y="0"/>
                  </a:lnTo>
                  <a:lnTo>
                    <a:pt x="1205783" y="229264"/>
                  </a:lnTo>
                  <a:lnTo>
                    <a:pt x="0" y="229264"/>
                  </a:lnTo>
                  <a:close/>
                </a:path>
              </a:pathLst>
            </a:custGeom>
            <a:solidFill>
              <a:srgbClr val="2B5010"/>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6" name="Picture 6"/>
          <p:cNvPicPr>
            <a:picLocks noChangeAspect="1"/>
          </p:cNvPicPr>
          <p:nvPr/>
        </p:nvPicPr>
        <p:blipFill>
          <a:blip r:embed="rId3"/>
          <a:srcRect/>
          <a:stretch>
            <a:fillRect/>
          </a:stretch>
        </p:blipFill>
        <p:spPr>
          <a:xfrm>
            <a:off x="8205059" y="1237625"/>
            <a:ext cx="10082941" cy="7529255"/>
          </a:xfrm>
          <a:prstGeom prst="rect">
            <a:avLst/>
          </a:prstGeom>
        </p:spPr>
      </p:pic>
      <p:sp>
        <p:nvSpPr>
          <p:cNvPr id="7" name="TextBox 7"/>
          <p:cNvSpPr txBox="1"/>
          <p:nvPr/>
        </p:nvSpPr>
        <p:spPr>
          <a:xfrm>
            <a:off x="0" y="1625743"/>
            <a:ext cx="4452924" cy="716534"/>
          </a:xfrm>
          <a:prstGeom prst="rect">
            <a:avLst/>
          </a:prstGeom>
        </p:spPr>
        <p:txBody>
          <a:bodyPr lIns="0" tIns="0" rIns="0" bIns="0" rtlCol="0" anchor="t">
            <a:spAutoFit/>
          </a:bodyPr>
          <a:lstStyle/>
          <a:p>
            <a:pPr>
              <a:lnSpc>
                <a:spcPts val="5487"/>
              </a:lnSpc>
            </a:pPr>
            <a:r>
              <a:rPr lang="en-US" sz="4899">
                <a:solidFill>
                  <a:srgbClr val="FFFFFF"/>
                </a:solidFill>
                <a:latin typeface="Roboto"/>
              </a:rPr>
              <a:t>Grin Classifier</a:t>
            </a:r>
          </a:p>
        </p:txBody>
      </p:sp>
      <p:sp>
        <p:nvSpPr>
          <p:cNvPr id="8" name="TextBox 8"/>
          <p:cNvSpPr txBox="1"/>
          <p:nvPr/>
        </p:nvSpPr>
        <p:spPr>
          <a:xfrm>
            <a:off x="238275" y="3654769"/>
            <a:ext cx="7662155" cy="788760"/>
          </a:xfrm>
          <a:prstGeom prst="rect">
            <a:avLst/>
          </a:prstGeom>
        </p:spPr>
        <p:txBody>
          <a:bodyPr lIns="0" tIns="0" rIns="0" bIns="0" rtlCol="0" anchor="t">
            <a:spAutoFit/>
          </a:bodyPr>
          <a:lstStyle/>
          <a:p>
            <a:pPr>
              <a:lnSpc>
                <a:spcPts val="6099"/>
              </a:lnSpc>
            </a:pPr>
            <a:r>
              <a:rPr lang="en-US" sz="5446">
                <a:solidFill>
                  <a:srgbClr val="F68B33"/>
                </a:solidFill>
                <a:latin typeface="Roboto Bold"/>
              </a:rPr>
              <a:t>Models</a:t>
            </a:r>
          </a:p>
        </p:txBody>
      </p:sp>
      <p:sp>
        <p:nvSpPr>
          <p:cNvPr id="9" name="TextBox 9"/>
          <p:cNvSpPr txBox="1"/>
          <p:nvPr/>
        </p:nvSpPr>
        <p:spPr>
          <a:xfrm>
            <a:off x="238275" y="5040352"/>
            <a:ext cx="7662155" cy="788760"/>
          </a:xfrm>
          <a:prstGeom prst="rect">
            <a:avLst/>
          </a:prstGeom>
        </p:spPr>
        <p:txBody>
          <a:bodyPr lIns="0" tIns="0" rIns="0" bIns="0" rtlCol="0" anchor="t">
            <a:spAutoFit/>
          </a:bodyPr>
          <a:lstStyle/>
          <a:p>
            <a:pPr>
              <a:lnSpc>
                <a:spcPts val="6099"/>
              </a:lnSpc>
            </a:pPr>
            <a:r>
              <a:rPr lang="en-US" sz="5446">
                <a:solidFill>
                  <a:srgbClr val="284A0B"/>
                </a:solidFill>
                <a:latin typeface="Roboto Bold"/>
              </a:rPr>
              <a:t>Data Modelling</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060" r="1060"/>
          <a:stretch>
            <a:fillRect/>
          </a:stretch>
        </p:blipFill>
        <p:spPr>
          <a:xfrm>
            <a:off x="530646" y="2934625"/>
            <a:ext cx="8355591" cy="4417750"/>
          </a:xfrm>
          <a:prstGeom prst="rect">
            <a:avLst/>
          </a:prstGeom>
        </p:spPr>
      </p:pic>
      <p:pic>
        <p:nvPicPr>
          <p:cNvPr id="3" name="Picture 3"/>
          <p:cNvPicPr>
            <a:picLocks noChangeAspect="1"/>
          </p:cNvPicPr>
          <p:nvPr/>
        </p:nvPicPr>
        <p:blipFill>
          <a:blip r:embed="rId3"/>
          <a:srcRect t="906" r="7657" b="906"/>
          <a:stretch>
            <a:fillRect/>
          </a:stretch>
        </p:blipFill>
        <p:spPr>
          <a:xfrm>
            <a:off x="9136787" y="3272530"/>
            <a:ext cx="8456782" cy="4115007"/>
          </a:xfrm>
          <a:prstGeom prst="rect">
            <a:avLst/>
          </a:prstGeom>
        </p:spPr>
      </p:pic>
      <p:sp>
        <p:nvSpPr>
          <p:cNvPr id="4" name="TextBox 4"/>
          <p:cNvSpPr txBox="1"/>
          <p:nvPr/>
        </p:nvSpPr>
        <p:spPr>
          <a:xfrm>
            <a:off x="530646" y="1057275"/>
            <a:ext cx="7662155" cy="574040"/>
          </a:xfrm>
          <a:prstGeom prst="rect">
            <a:avLst/>
          </a:prstGeom>
        </p:spPr>
        <p:txBody>
          <a:bodyPr lIns="0" tIns="0" rIns="0" bIns="0" rtlCol="0" anchor="t">
            <a:spAutoFit/>
          </a:bodyPr>
          <a:lstStyle/>
          <a:p>
            <a:pPr>
              <a:lnSpc>
                <a:spcPts val="4479"/>
              </a:lnSpc>
            </a:pPr>
            <a:r>
              <a:rPr lang="en-US" sz="3999">
                <a:solidFill>
                  <a:srgbClr val="284A0B"/>
                </a:solidFill>
                <a:latin typeface="Roboto Bold"/>
              </a:rPr>
              <a:t>Logistics Regression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09859" y="1789248"/>
            <a:ext cx="6882562" cy="6708504"/>
          </a:xfrm>
          <a:prstGeom prst="rect">
            <a:avLst/>
          </a:prstGeom>
        </p:spPr>
      </p:pic>
      <p:pic>
        <p:nvPicPr>
          <p:cNvPr id="3" name="Picture 3"/>
          <p:cNvPicPr>
            <a:picLocks noChangeAspect="1"/>
          </p:cNvPicPr>
          <p:nvPr/>
        </p:nvPicPr>
        <p:blipFill>
          <a:blip r:embed="rId3"/>
          <a:srcRect/>
          <a:stretch>
            <a:fillRect/>
          </a:stretch>
        </p:blipFill>
        <p:spPr>
          <a:xfrm>
            <a:off x="7492421" y="2801611"/>
            <a:ext cx="10300341" cy="4683777"/>
          </a:xfrm>
          <a:prstGeom prst="rect">
            <a:avLst/>
          </a:prstGeom>
        </p:spPr>
      </p:pic>
      <p:sp>
        <p:nvSpPr>
          <p:cNvPr id="4" name="TextBox 4"/>
          <p:cNvSpPr txBox="1"/>
          <p:nvPr/>
        </p:nvSpPr>
        <p:spPr>
          <a:xfrm>
            <a:off x="530646" y="1028700"/>
            <a:ext cx="10848194" cy="574040"/>
          </a:xfrm>
          <a:prstGeom prst="rect">
            <a:avLst/>
          </a:prstGeom>
        </p:spPr>
        <p:txBody>
          <a:bodyPr lIns="0" tIns="0" rIns="0" bIns="0" rtlCol="0" anchor="t">
            <a:spAutoFit/>
          </a:bodyPr>
          <a:lstStyle/>
          <a:p>
            <a:pPr>
              <a:lnSpc>
                <a:spcPts val="4479"/>
              </a:lnSpc>
            </a:pPr>
            <a:r>
              <a:rPr lang="en-US" sz="3999">
                <a:solidFill>
                  <a:srgbClr val="284A0B"/>
                </a:solidFill>
                <a:latin typeface="Roboto Bold"/>
              </a:rPr>
              <a:t>K Nearest Neighbors Classifier</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90970" y="2921761"/>
            <a:ext cx="6665216" cy="4443477"/>
          </a:xfrm>
          <a:prstGeom prst="rect">
            <a:avLst/>
          </a:prstGeom>
        </p:spPr>
      </p:pic>
      <p:pic>
        <p:nvPicPr>
          <p:cNvPr id="3" name="Picture 3"/>
          <p:cNvPicPr>
            <a:picLocks noChangeAspect="1"/>
          </p:cNvPicPr>
          <p:nvPr/>
        </p:nvPicPr>
        <p:blipFill>
          <a:blip r:embed="rId3"/>
          <a:srcRect/>
          <a:stretch>
            <a:fillRect/>
          </a:stretch>
        </p:blipFill>
        <p:spPr>
          <a:xfrm>
            <a:off x="7847844" y="2738492"/>
            <a:ext cx="10231474" cy="4810016"/>
          </a:xfrm>
          <a:prstGeom prst="rect">
            <a:avLst/>
          </a:prstGeom>
        </p:spPr>
      </p:pic>
      <p:sp>
        <p:nvSpPr>
          <p:cNvPr id="4" name="TextBox 4"/>
          <p:cNvSpPr txBox="1"/>
          <p:nvPr/>
        </p:nvSpPr>
        <p:spPr>
          <a:xfrm>
            <a:off x="530646" y="1028700"/>
            <a:ext cx="7581154" cy="574040"/>
          </a:xfrm>
          <a:prstGeom prst="rect">
            <a:avLst/>
          </a:prstGeom>
        </p:spPr>
        <p:txBody>
          <a:bodyPr lIns="0" tIns="0" rIns="0" bIns="0" rtlCol="0" anchor="t">
            <a:spAutoFit/>
          </a:bodyPr>
          <a:lstStyle/>
          <a:p>
            <a:pPr>
              <a:lnSpc>
                <a:spcPts val="4479"/>
              </a:lnSpc>
            </a:pPr>
            <a:r>
              <a:rPr lang="en-US" sz="3999">
                <a:solidFill>
                  <a:srgbClr val="284A0B"/>
                </a:solidFill>
                <a:latin typeface="Roboto Bold"/>
              </a:rPr>
              <a:t>Decision Tree Classifier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64669" y="2969577"/>
            <a:ext cx="6417837" cy="4347846"/>
          </a:xfrm>
          <a:prstGeom prst="rect">
            <a:avLst/>
          </a:prstGeom>
        </p:spPr>
      </p:pic>
      <p:pic>
        <p:nvPicPr>
          <p:cNvPr id="3" name="Picture 3"/>
          <p:cNvPicPr>
            <a:picLocks noChangeAspect="1"/>
          </p:cNvPicPr>
          <p:nvPr/>
        </p:nvPicPr>
        <p:blipFill>
          <a:blip r:embed="rId3"/>
          <a:srcRect/>
          <a:stretch>
            <a:fillRect/>
          </a:stretch>
        </p:blipFill>
        <p:spPr>
          <a:xfrm>
            <a:off x="7446537" y="2742898"/>
            <a:ext cx="10284231" cy="4473141"/>
          </a:xfrm>
          <a:prstGeom prst="rect">
            <a:avLst/>
          </a:prstGeom>
        </p:spPr>
      </p:pic>
      <p:sp>
        <p:nvSpPr>
          <p:cNvPr id="4" name="TextBox 4"/>
          <p:cNvSpPr txBox="1"/>
          <p:nvPr/>
        </p:nvSpPr>
        <p:spPr>
          <a:xfrm>
            <a:off x="530646" y="1028700"/>
            <a:ext cx="8337163" cy="574040"/>
          </a:xfrm>
          <a:prstGeom prst="rect">
            <a:avLst/>
          </a:prstGeom>
        </p:spPr>
        <p:txBody>
          <a:bodyPr lIns="0" tIns="0" rIns="0" bIns="0" rtlCol="0" anchor="t">
            <a:spAutoFit/>
          </a:bodyPr>
          <a:lstStyle/>
          <a:p>
            <a:pPr>
              <a:lnSpc>
                <a:spcPts val="4479"/>
              </a:lnSpc>
            </a:pPr>
            <a:r>
              <a:rPr lang="en-US" sz="3999">
                <a:solidFill>
                  <a:srgbClr val="284A0B"/>
                </a:solidFill>
                <a:latin typeface="Roboto Bold"/>
              </a:rPr>
              <a:t>Random Forest Classifier</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960"/>
          <a:stretch>
            <a:fillRect/>
          </a:stretch>
        </p:blipFill>
        <p:spPr>
          <a:xfrm>
            <a:off x="162002" y="2388605"/>
            <a:ext cx="8102684" cy="5509791"/>
          </a:xfrm>
          <a:prstGeom prst="rect">
            <a:avLst/>
          </a:prstGeom>
        </p:spPr>
      </p:pic>
      <p:pic>
        <p:nvPicPr>
          <p:cNvPr id="3" name="Picture 3"/>
          <p:cNvPicPr>
            <a:picLocks noChangeAspect="1"/>
          </p:cNvPicPr>
          <p:nvPr/>
        </p:nvPicPr>
        <p:blipFill>
          <a:blip r:embed="rId3"/>
          <a:srcRect/>
          <a:stretch>
            <a:fillRect/>
          </a:stretch>
        </p:blipFill>
        <p:spPr>
          <a:xfrm>
            <a:off x="8460403" y="2878987"/>
            <a:ext cx="9554906" cy="4529026"/>
          </a:xfrm>
          <a:prstGeom prst="rect">
            <a:avLst/>
          </a:prstGeom>
        </p:spPr>
      </p:pic>
      <p:sp>
        <p:nvSpPr>
          <p:cNvPr id="4" name="TextBox 4"/>
          <p:cNvSpPr txBox="1"/>
          <p:nvPr/>
        </p:nvSpPr>
        <p:spPr>
          <a:xfrm>
            <a:off x="530646" y="1028700"/>
            <a:ext cx="10767193" cy="574040"/>
          </a:xfrm>
          <a:prstGeom prst="rect">
            <a:avLst/>
          </a:prstGeom>
        </p:spPr>
        <p:txBody>
          <a:bodyPr lIns="0" tIns="0" rIns="0" bIns="0" rtlCol="0" anchor="t">
            <a:spAutoFit/>
          </a:bodyPr>
          <a:lstStyle/>
          <a:p>
            <a:pPr>
              <a:lnSpc>
                <a:spcPts val="4479"/>
              </a:lnSpc>
            </a:pPr>
            <a:r>
              <a:rPr lang="en-US" sz="3999">
                <a:solidFill>
                  <a:srgbClr val="284A0B"/>
                </a:solidFill>
                <a:latin typeface="Roboto Bold"/>
              </a:rPr>
              <a:t>Support Vector Machine Classifier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566" r="10000" b="15566"/>
          <a:stretch>
            <a:fillRect/>
          </a:stretch>
        </p:blipFill>
        <p:spPr>
          <a:xfrm>
            <a:off x="8205059" y="0"/>
            <a:ext cx="10082941" cy="10287000"/>
          </a:xfrm>
          <a:prstGeom prst="rect">
            <a:avLst/>
          </a:prstGeom>
        </p:spPr>
      </p:pic>
      <p:grpSp>
        <p:nvGrpSpPr>
          <p:cNvPr id="3" name="Group 3"/>
          <p:cNvGrpSpPr/>
          <p:nvPr/>
        </p:nvGrpSpPr>
        <p:grpSpPr>
          <a:xfrm>
            <a:off x="-125285" y="1534478"/>
            <a:ext cx="4578209" cy="870488"/>
            <a:chOff x="0" y="0"/>
            <a:chExt cx="1205783" cy="229264"/>
          </a:xfrm>
        </p:grpSpPr>
        <p:sp>
          <p:nvSpPr>
            <p:cNvPr id="4" name="Freeform 4"/>
            <p:cNvSpPr/>
            <p:nvPr/>
          </p:nvSpPr>
          <p:spPr>
            <a:xfrm>
              <a:off x="0" y="0"/>
              <a:ext cx="1205783" cy="229264"/>
            </a:xfrm>
            <a:custGeom>
              <a:avLst/>
              <a:gdLst/>
              <a:ahLst/>
              <a:cxnLst/>
              <a:rect l="l" t="t" r="r" b="b"/>
              <a:pathLst>
                <a:path w="1205783" h="229264">
                  <a:moveTo>
                    <a:pt x="0" y="0"/>
                  </a:moveTo>
                  <a:lnTo>
                    <a:pt x="1205783" y="0"/>
                  </a:lnTo>
                  <a:lnTo>
                    <a:pt x="1205783" y="229264"/>
                  </a:lnTo>
                  <a:lnTo>
                    <a:pt x="0" y="229264"/>
                  </a:lnTo>
                  <a:close/>
                </a:path>
              </a:pathLst>
            </a:custGeom>
            <a:solidFill>
              <a:srgbClr val="2B5010"/>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6" name="Picture 6"/>
          <p:cNvPicPr>
            <a:picLocks noChangeAspect="1"/>
          </p:cNvPicPr>
          <p:nvPr/>
        </p:nvPicPr>
        <p:blipFill>
          <a:blip r:embed="rId3"/>
          <a:srcRect/>
          <a:stretch>
            <a:fillRect/>
          </a:stretch>
        </p:blipFill>
        <p:spPr>
          <a:xfrm>
            <a:off x="8205059" y="2629067"/>
            <a:ext cx="10082941" cy="5028867"/>
          </a:xfrm>
          <a:prstGeom prst="rect">
            <a:avLst/>
          </a:prstGeom>
        </p:spPr>
      </p:pic>
      <p:sp>
        <p:nvSpPr>
          <p:cNvPr id="7" name="TextBox 7"/>
          <p:cNvSpPr txBox="1"/>
          <p:nvPr/>
        </p:nvSpPr>
        <p:spPr>
          <a:xfrm>
            <a:off x="0" y="1625743"/>
            <a:ext cx="4452924" cy="716534"/>
          </a:xfrm>
          <a:prstGeom prst="rect">
            <a:avLst/>
          </a:prstGeom>
        </p:spPr>
        <p:txBody>
          <a:bodyPr lIns="0" tIns="0" rIns="0" bIns="0" rtlCol="0" anchor="t">
            <a:spAutoFit/>
          </a:bodyPr>
          <a:lstStyle/>
          <a:p>
            <a:pPr>
              <a:lnSpc>
                <a:spcPts val="5487"/>
              </a:lnSpc>
            </a:pPr>
            <a:r>
              <a:rPr lang="en-US" sz="4899">
                <a:solidFill>
                  <a:srgbClr val="FFFFFF"/>
                </a:solidFill>
                <a:latin typeface="Roboto"/>
              </a:rPr>
              <a:t>Grin Classifier</a:t>
            </a:r>
          </a:p>
        </p:txBody>
      </p:sp>
      <p:sp>
        <p:nvSpPr>
          <p:cNvPr id="8" name="TextBox 8"/>
          <p:cNvSpPr txBox="1"/>
          <p:nvPr/>
        </p:nvSpPr>
        <p:spPr>
          <a:xfrm>
            <a:off x="238275" y="3654769"/>
            <a:ext cx="7662155" cy="788760"/>
          </a:xfrm>
          <a:prstGeom prst="rect">
            <a:avLst/>
          </a:prstGeom>
        </p:spPr>
        <p:txBody>
          <a:bodyPr lIns="0" tIns="0" rIns="0" bIns="0" rtlCol="0" anchor="t">
            <a:spAutoFit/>
          </a:bodyPr>
          <a:lstStyle/>
          <a:p>
            <a:pPr>
              <a:lnSpc>
                <a:spcPts val="6099"/>
              </a:lnSpc>
            </a:pPr>
            <a:r>
              <a:rPr lang="en-US" sz="5446">
                <a:solidFill>
                  <a:srgbClr val="F68B33"/>
                </a:solidFill>
                <a:latin typeface="Roboto Bold"/>
              </a:rPr>
              <a:t>Models Performance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49101" y="0"/>
            <a:ext cx="6638899" cy="10287000"/>
            <a:chOff x="0" y="0"/>
            <a:chExt cx="8851866" cy="13716000"/>
          </a:xfrm>
        </p:grpSpPr>
        <p:pic>
          <p:nvPicPr>
            <p:cNvPr id="3" name="Picture 3"/>
            <p:cNvPicPr>
              <a:picLocks noChangeAspect="1"/>
            </p:cNvPicPr>
            <p:nvPr/>
          </p:nvPicPr>
          <p:blipFill>
            <a:blip r:embed="rId2"/>
            <a:srcRect l="6975" r="6975"/>
            <a:stretch>
              <a:fillRect/>
            </a:stretch>
          </p:blipFill>
          <p:spPr>
            <a:xfrm>
              <a:off x="0" y="0"/>
              <a:ext cx="8851866" cy="13716000"/>
            </a:xfrm>
            <a:prstGeom prst="rect">
              <a:avLst/>
            </a:prstGeom>
          </p:spPr>
        </p:pic>
      </p:grpSp>
      <p:grpSp>
        <p:nvGrpSpPr>
          <p:cNvPr id="4" name="Group 4"/>
          <p:cNvGrpSpPr/>
          <p:nvPr/>
        </p:nvGrpSpPr>
        <p:grpSpPr>
          <a:xfrm>
            <a:off x="1028700" y="2840065"/>
            <a:ext cx="8058708" cy="2998260"/>
            <a:chOff x="0" y="0"/>
            <a:chExt cx="2122458" cy="789665"/>
          </a:xfrm>
        </p:grpSpPr>
        <p:sp>
          <p:nvSpPr>
            <p:cNvPr id="5" name="Freeform 5"/>
            <p:cNvSpPr/>
            <p:nvPr/>
          </p:nvSpPr>
          <p:spPr>
            <a:xfrm>
              <a:off x="0" y="0"/>
              <a:ext cx="2122458" cy="789665"/>
            </a:xfrm>
            <a:custGeom>
              <a:avLst/>
              <a:gdLst/>
              <a:ahLst/>
              <a:cxnLst/>
              <a:rect l="l" t="t" r="r" b="b"/>
              <a:pathLst>
                <a:path w="2122458" h="789665">
                  <a:moveTo>
                    <a:pt x="0" y="0"/>
                  </a:moveTo>
                  <a:lnTo>
                    <a:pt x="2122458" y="0"/>
                  </a:lnTo>
                  <a:lnTo>
                    <a:pt x="2122458" y="789665"/>
                  </a:lnTo>
                  <a:lnTo>
                    <a:pt x="0" y="789665"/>
                  </a:lnTo>
                  <a:close/>
                </a:path>
              </a:pathLst>
            </a:custGeom>
            <a:solidFill>
              <a:srgbClr val="006601"/>
            </a:solidFill>
          </p:spPr>
        </p:sp>
        <p:sp>
          <p:nvSpPr>
            <p:cNvPr id="6" name="TextBox 6"/>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7" name="Group 7"/>
          <p:cNvGrpSpPr/>
          <p:nvPr/>
        </p:nvGrpSpPr>
        <p:grpSpPr>
          <a:xfrm>
            <a:off x="9200592" y="1028700"/>
            <a:ext cx="8058708" cy="2998260"/>
            <a:chOff x="0" y="0"/>
            <a:chExt cx="2122458" cy="789665"/>
          </a:xfrm>
        </p:grpSpPr>
        <p:sp>
          <p:nvSpPr>
            <p:cNvPr id="8" name="Freeform 8"/>
            <p:cNvSpPr/>
            <p:nvPr/>
          </p:nvSpPr>
          <p:spPr>
            <a:xfrm>
              <a:off x="0" y="0"/>
              <a:ext cx="2122458" cy="789665"/>
            </a:xfrm>
            <a:custGeom>
              <a:avLst/>
              <a:gdLst/>
              <a:ahLst/>
              <a:cxnLst/>
              <a:rect l="l" t="t" r="r" b="b"/>
              <a:pathLst>
                <a:path w="2122458" h="789665">
                  <a:moveTo>
                    <a:pt x="0" y="0"/>
                  </a:moveTo>
                  <a:lnTo>
                    <a:pt x="2122458" y="0"/>
                  </a:lnTo>
                  <a:lnTo>
                    <a:pt x="2122458" y="789665"/>
                  </a:lnTo>
                  <a:lnTo>
                    <a:pt x="0" y="789665"/>
                  </a:lnTo>
                  <a:close/>
                </a:path>
              </a:pathLst>
            </a:custGeom>
            <a:solidFill>
              <a:srgbClr val="006601"/>
            </a:solidFill>
          </p:spPr>
        </p:sp>
        <p:sp>
          <p:nvSpPr>
            <p:cNvPr id="9" name="TextBox 9"/>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grpSp>
        <p:nvGrpSpPr>
          <p:cNvPr id="10" name="Group 10"/>
          <p:cNvGrpSpPr/>
          <p:nvPr/>
        </p:nvGrpSpPr>
        <p:grpSpPr>
          <a:xfrm>
            <a:off x="9200592" y="4803930"/>
            <a:ext cx="8058708" cy="2998260"/>
            <a:chOff x="0" y="0"/>
            <a:chExt cx="2122458" cy="789665"/>
          </a:xfrm>
        </p:grpSpPr>
        <p:sp>
          <p:nvSpPr>
            <p:cNvPr id="11" name="Freeform 11"/>
            <p:cNvSpPr/>
            <p:nvPr/>
          </p:nvSpPr>
          <p:spPr>
            <a:xfrm>
              <a:off x="0" y="0"/>
              <a:ext cx="2122458" cy="789665"/>
            </a:xfrm>
            <a:custGeom>
              <a:avLst/>
              <a:gdLst/>
              <a:ahLst/>
              <a:cxnLst/>
              <a:rect l="l" t="t" r="r" b="b"/>
              <a:pathLst>
                <a:path w="2122458" h="789665">
                  <a:moveTo>
                    <a:pt x="0" y="0"/>
                  </a:moveTo>
                  <a:lnTo>
                    <a:pt x="2122458" y="0"/>
                  </a:lnTo>
                  <a:lnTo>
                    <a:pt x="2122458" y="789665"/>
                  </a:lnTo>
                  <a:lnTo>
                    <a:pt x="0" y="789665"/>
                  </a:lnTo>
                  <a:close/>
                </a:path>
              </a:pathLst>
            </a:custGeom>
            <a:solidFill>
              <a:srgbClr val="006601"/>
            </a:solidFill>
          </p:spPr>
        </p:sp>
        <p:sp>
          <p:nvSpPr>
            <p:cNvPr id="12" name="TextBox 12"/>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13" name="Picture 13"/>
          <p:cNvPicPr>
            <a:picLocks noChangeAspect="1"/>
          </p:cNvPicPr>
          <p:nvPr/>
        </p:nvPicPr>
        <p:blipFill>
          <a:blip r:embed="rId3"/>
          <a:srcRect/>
          <a:stretch>
            <a:fillRect/>
          </a:stretch>
        </p:blipFill>
        <p:spPr>
          <a:xfrm>
            <a:off x="1240369" y="3509566"/>
            <a:ext cx="1201190" cy="1228360"/>
          </a:xfrm>
          <a:prstGeom prst="rect">
            <a:avLst/>
          </a:prstGeom>
        </p:spPr>
      </p:pic>
      <p:pic>
        <p:nvPicPr>
          <p:cNvPr id="14" name="Picture 14"/>
          <p:cNvPicPr>
            <a:picLocks noChangeAspect="1"/>
          </p:cNvPicPr>
          <p:nvPr/>
        </p:nvPicPr>
        <p:blipFill>
          <a:blip r:embed="rId4"/>
          <a:srcRect/>
          <a:stretch>
            <a:fillRect/>
          </a:stretch>
        </p:blipFill>
        <p:spPr>
          <a:xfrm>
            <a:off x="9392786" y="1865629"/>
            <a:ext cx="1601264" cy="1225856"/>
          </a:xfrm>
          <a:prstGeom prst="rect">
            <a:avLst/>
          </a:prstGeom>
        </p:spPr>
      </p:pic>
      <p:pic>
        <p:nvPicPr>
          <p:cNvPr id="15" name="Picture 15"/>
          <p:cNvPicPr>
            <a:picLocks noChangeAspect="1"/>
          </p:cNvPicPr>
          <p:nvPr/>
        </p:nvPicPr>
        <p:blipFill>
          <a:blip r:embed="rId5"/>
          <a:srcRect/>
          <a:stretch>
            <a:fillRect/>
          </a:stretch>
        </p:blipFill>
        <p:spPr>
          <a:xfrm>
            <a:off x="9673694" y="5722981"/>
            <a:ext cx="1039447" cy="1039447"/>
          </a:xfrm>
          <a:prstGeom prst="rect">
            <a:avLst/>
          </a:prstGeom>
        </p:spPr>
      </p:pic>
      <p:sp>
        <p:nvSpPr>
          <p:cNvPr id="16" name="TextBox 16"/>
          <p:cNvSpPr txBox="1"/>
          <p:nvPr/>
        </p:nvSpPr>
        <p:spPr>
          <a:xfrm>
            <a:off x="991701" y="1057275"/>
            <a:ext cx="5841569" cy="880110"/>
          </a:xfrm>
          <a:prstGeom prst="rect">
            <a:avLst/>
          </a:prstGeom>
        </p:spPr>
        <p:txBody>
          <a:bodyPr lIns="0" tIns="0" rIns="0" bIns="0" rtlCol="0" anchor="t">
            <a:spAutoFit/>
          </a:bodyPr>
          <a:lstStyle/>
          <a:p>
            <a:pPr>
              <a:lnSpc>
                <a:spcPts val="6720"/>
              </a:lnSpc>
            </a:pPr>
            <a:r>
              <a:rPr lang="en-US" sz="6000">
                <a:solidFill>
                  <a:srgbClr val="284A0B"/>
                </a:solidFill>
                <a:latin typeface="Roboto Bold"/>
              </a:rPr>
              <a:t>About Us</a:t>
            </a:r>
          </a:p>
        </p:txBody>
      </p:sp>
      <p:sp>
        <p:nvSpPr>
          <p:cNvPr id="17" name="TextBox 17"/>
          <p:cNvSpPr txBox="1"/>
          <p:nvPr/>
        </p:nvSpPr>
        <p:spPr>
          <a:xfrm>
            <a:off x="3022585" y="4057071"/>
            <a:ext cx="5599716" cy="1112519"/>
          </a:xfrm>
          <a:prstGeom prst="rect">
            <a:avLst/>
          </a:prstGeom>
        </p:spPr>
        <p:txBody>
          <a:bodyPr lIns="0" tIns="0" rIns="0" bIns="0" rtlCol="0" anchor="t">
            <a:spAutoFit/>
          </a:bodyPr>
          <a:lstStyle/>
          <a:p>
            <a:pPr>
              <a:lnSpc>
                <a:spcPts val="2940"/>
              </a:lnSpc>
            </a:pPr>
            <a:r>
              <a:rPr lang="en-US" sz="2000">
                <a:solidFill>
                  <a:srgbClr val="FFFFFF"/>
                </a:solidFill>
                <a:latin typeface="Roboto Bold"/>
              </a:rPr>
              <a:t>To become a leading data-driven solutions provider</a:t>
            </a:r>
          </a:p>
          <a:p>
            <a:pPr>
              <a:lnSpc>
                <a:spcPts val="2940"/>
              </a:lnSpc>
            </a:pPr>
            <a:endParaRPr lang="en-US" sz="2000">
              <a:solidFill>
                <a:srgbClr val="FFFFFF"/>
              </a:solidFill>
              <a:latin typeface="Roboto Bold"/>
            </a:endParaRPr>
          </a:p>
        </p:txBody>
      </p:sp>
      <p:sp>
        <p:nvSpPr>
          <p:cNvPr id="18" name="TextBox 18"/>
          <p:cNvSpPr txBox="1"/>
          <p:nvPr/>
        </p:nvSpPr>
        <p:spPr>
          <a:xfrm>
            <a:off x="11194477" y="2245706"/>
            <a:ext cx="5599716" cy="1483994"/>
          </a:xfrm>
          <a:prstGeom prst="rect">
            <a:avLst/>
          </a:prstGeom>
        </p:spPr>
        <p:txBody>
          <a:bodyPr lIns="0" tIns="0" rIns="0" bIns="0" rtlCol="0" anchor="t">
            <a:spAutoFit/>
          </a:bodyPr>
          <a:lstStyle/>
          <a:p>
            <a:pPr>
              <a:lnSpc>
                <a:spcPts val="2940"/>
              </a:lnSpc>
            </a:pPr>
            <a:r>
              <a:rPr lang="en-US" sz="2000">
                <a:solidFill>
                  <a:srgbClr val="FFFFFF"/>
                </a:solidFill>
                <a:latin typeface="Roboto"/>
              </a:rPr>
              <a:t>To promote a data-centric approach to problem solving in Africa through the provision of innovative data-driven solutions and training</a:t>
            </a:r>
          </a:p>
          <a:p>
            <a:pPr>
              <a:lnSpc>
                <a:spcPts val="2940"/>
              </a:lnSpc>
            </a:pPr>
            <a:endParaRPr lang="en-US" sz="2000">
              <a:solidFill>
                <a:srgbClr val="FFFFFF"/>
              </a:solidFill>
              <a:latin typeface="Roboto"/>
            </a:endParaRPr>
          </a:p>
        </p:txBody>
      </p:sp>
      <p:sp>
        <p:nvSpPr>
          <p:cNvPr id="19" name="TextBox 19"/>
          <p:cNvSpPr txBox="1"/>
          <p:nvPr/>
        </p:nvSpPr>
        <p:spPr>
          <a:xfrm>
            <a:off x="3022585" y="3198666"/>
            <a:ext cx="4663404" cy="544830"/>
          </a:xfrm>
          <a:prstGeom prst="rect">
            <a:avLst/>
          </a:prstGeom>
        </p:spPr>
        <p:txBody>
          <a:bodyPr lIns="0" tIns="0" rIns="0" bIns="0" rtlCol="0" anchor="t">
            <a:spAutoFit/>
          </a:bodyPr>
          <a:lstStyle/>
          <a:p>
            <a:pPr>
              <a:lnSpc>
                <a:spcPts val="4410"/>
              </a:lnSpc>
            </a:pPr>
            <a:r>
              <a:rPr lang="en-US" sz="3000">
                <a:solidFill>
                  <a:srgbClr val="FFFFFF"/>
                </a:solidFill>
                <a:latin typeface="Roboto Bold"/>
              </a:rPr>
              <a:t>Vision</a:t>
            </a:r>
          </a:p>
        </p:txBody>
      </p:sp>
      <p:sp>
        <p:nvSpPr>
          <p:cNvPr id="20" name="TextBox 20"/>
          <p:cNvSpPr txBox="1"/>
          <p:nvPr/>
        </p:nvSpPr>
        <p:spPr>
          <a:xfrm>
            <a:off x="11335075" y="1389980"/>
            <a:ext cx="4663404" cy="544830"/>
          </a:xfrm>
          <a:prstGeom prst="rect">
            <a:avLst/>
          </a:prstGeom>
        </p:spPr>
        <p:txBody>
          <a:bodyPr lIns="0" tIns="0" rIns="0" bIns="0" rtlCol="0" anchor="t">
            <a:spAutoFit/>
          </a:bodyPr>
          <a:lstStyle/>
          <a:p>
            <a:pPr>
              <a:lnSpc>
                <a:spcPts val="4410"/>
              </a:lnSpc>
            </a:pPr>
            <a:r>
              <a:rPr lang="en-US" sz="3000">
                <a:solidFill>
                  <a:srgbClr val="FFFFFF"/>
                </a:solidFill>
                <a:latin typeface="Roboto Bold"/>
              </a:rPr>
              <a:t>Mission</a:t>
            </a:r>
          </a:p>
        </p:txBody>
      </p:sp>
      <p:sp>
        <p:nvSpPr>
          <p:cNvPr id="21" name="TextBox 21"/>
          <p:cNvSpPr txBox="1"/>
          <p:nvPr/>
        </p:nvSpPr>
        <p:spPr>
          <a:xfrm>
            <a:off x="11194477" y="6020935"/>
            <a:ext cx="5599716" cy="1112519"/>
          </a:xfrm>
          <a:prstGeom prst="rect">
            <a:avLst/>
          </a:prstGeom>
        </p:spPr>
        <p:txBody>
          <a:bodyPr lIns="0" tIns="0" rIns="0" bIns="0" rtlCol="0" anchor="t">
            <a:spAutoFit/>
          </a:bodyPr>
          <a:lstStyle/>
          <a:p>
            <a:pPr>
              <a:lnSpc>
                <a:spcPts val="2940"/>
              </a:lnSpc>
            </a:pPr>
            <a:r>
              <a:rPr lang="en-US" sz="2000">
                <a:solidFill>
                  <a:srgbClr val="FFFFFF"/>
                </a:solidFill>
                <a:latin typeface="Roboto"/>
              </a:rPr>
              <a:t>Excellence, Integrity, Collaboration, Respect and Client-centered services</a:t>
            </a:r>
          </a:p>
          <a:p>
            <a:pPr>
              <a:lnSpc>
                <a:spcPts val="2940"/>
              </a:lnSpc>
            </a:pPr>
            <a:endParaRPr lang="en-US" sz="2000">
              <a:solidFill>
                <a:srgbClr val="FFFFFF"/>
              </a:solidFill>
              <a:latin typeface="Roboto"/>
            </a:endParaRPr>
          </a:p>
        </p:txBody>
      </p:sp>
      <p:sp>
        <p:nvSpPr>
          <p:cNvPr id="22" name="TextBox 22"/>
          <p:cNvSpPr txBox="1"/>
          <p:nvPr/>
        </p:nvSpPr>
        <p:spPr>
          <a:xfrm>
            <a:off x="11194477" y="5162530"/>
            <a:ext cx="4663404" cy="544830"/>
          </a:xfrm>
          <a:prstGeom prst="rect">
            <a:avLst/>
          </a:prstGeom>
        </p:spPr>
        <p:txBody>
          <a:bodyPr lIns="0" tIns="0" rIns="0" bIns="0" rtlCol="0" anchor="t">
            <a:spAutoFit/>
          </a:bodyPr>
          <a:lstStyle/>
          <a:p>
            <a:pPr>
              <a:lnSpc>
                <a:spcPts val="4410"/>
              </a:lnSpc>
            </a:pPr>
            <a:r>
              <a:rPr lang="en-US" sz="3000">
                <a:solidFill>
                  <a:srgbClr val="FFFFFF"/>
                </a:solidFill>
                <a:latin typeface="Roboto Bold"/>
              </a:rPr>
              <a:t>Values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3754627" y="2271452"/>
            <a:ext cx="10778746" cy="7691544"/>
          </a:xfrm>
          <a:prstGeom prst="rect">
            <a:avLst/>
          </a:prstGeom>
        </p:spPr>
      </p:pic>
      <p:sp>
        <p:nvSpPr>
          <p:cNvPr id="3" name="TextBox 3"/>
          <p:cNvSpPr txBox="1"/>
          <p:nvPr/>
        </p:nvSpPr>
        <p:spPr>
          <a:xfrm>
            <a:off x="5353423" y="1298703"/>
            <a:ext cx="7581154" cy="574040"/>
          </a:xfrm>
          <a:prstGeom prst="rect">
            <a:avLst/>
          </a:prstGeom>
        </p:spPr>
        <p:txBody>
          <a:bodyPr lIns="0" tIns="0" rIns="0" bIns="0" rtlCol="0" anchor="t">
            <a:spAutoFit/>
          </a:bodyPr>
          <a:lstStyle/>
          <a:p>
            <a:pPr algn="ctr">
              <a:lnSpc>
                <a:spcPts val="4479"/>
              </a:lnSpc>
            </a:pPr>
            <a:r>
              <a:rPr lang="en-US" sz="3999">
                <a:solidFill>
                  <a:srgbClr val="284A0B"/>
                </a:solidFill>
                <a:latin typeface="Roboto Bold"/>
              </a:rPr>
              <a:t>Model Performance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566" r="10000" b="15566"/>
          <a:stretch>
            <a:fillRect/>
          </a:stretch>
        </p:blipFill>
        <p:spPr>
          <a:xfrm>
            <a:off x="8205059" y="0"/>
            <a:ext cx="10082941" cy="10287000"/>
          </a:xfrm>
          <a:prstGeom prst="rect">
            <a:avLst/>
          </a:prstGeom>
        </p:spPr>
      </p:pic>
      <p:grpSp>
        <p:nvGrpSpPr>
          <p:cNvPr id="3" name="Group 3"/>
          <p:cNvGrpSpPr/>
          <p:nvPr/>
        </p:nvGrpSpPr>
        <p:grpSpPr>
          <a:xfrm>
            <a:off x="-125285" y="1534478"/>
            <a:ext cx="4578209" cy="870488"/>
            <a:chOff x="0" y="0"/>
            <a:chExt cx="1205783" cy="229264"/>
          </a:xfrm>
        </p:grpSpPr>
        <p:sp>
          <p:nvSpPr>
            <p:cNvPr id="4" name="Freeform 4"/>
            <p:cNvSpPr/>
            <p:nvPr/>
          </p:nvSpPr>
          <p:spPr>
            <a:xfrm>
              <a:off x="0" y="0"/>
              <a:ext cx="1205783" cy="229264"/>
            </a:xfrm>
            <a:custGeom>
              <a:avLst/>
              <a:gdLst/>
              <a:ahLst/>
              <a:cxnLst/>
              <a:rect l="l" t="t" r="r" b="b"/>
              <a:pathLst>
                <a:path w="1205783" h="229264">
                  <a:moveTo>
                    <a:pt x="0" y="0"/>
                  </a:moveTo>
                  <a:lnTo>
                    <a:pt x="1205783" y="0"/>
                  </a:lnTo>
                  <a:lnTo>
                    <a:pt x="1205783" y="229264"/>
                  </a:lnTo>
                  <a:lnTo>
                    <a:pt x="0" y="229264"/>
                  </a:lnTo>
                  <a:close/>
                </a:path>
              </a:pathLst>
            </a:custGeom>
            <a:solidFill>
              <a:srgbClr val="2B5010"/>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6" name="Picture 6"/>
          <p:cNvPicPr>
            <a:picLocks noChangeAspect="1"/>
          </p:cNvPicPr>
          <p:nvPr/>
        </p:nvPicPr>
        <p:blipFill>
          <a:blip r:embed="rId3"/>
          <a:srcRect/>
          <a:stretch>
            <a:fillRect/>
          </a:stretch>
        </p:blipFill>
        <p:spPr>
          <a:xfrm>
            <a:off x="8205059" y="2309376"/>
            <a:ext cx="10082941" cy="5668248"/>
          </a:xfrm>
          <a:prstGeom prst="rect">
            <a:avLst/>
          </a:prstGeom>
        </p:spPr>
      </p:pic>
      <p:sp>
        <p:nvSpPr>
          <p:cNvPr id="7" name="TextBox 7"/>
          <p:cNvSpPr txBox="1"/>
          <p:nvPr/>
        </p:nvSpPr>
        <p:spPr>
          <a:xfrm>
            <a:off x="0" y="1625743"/>
            <a:ext cx="4452924" cy="716534"/>
          </a:xfrm>
          <a:prstGeom prst="rect">
            <a:avLst/>
          </a:prstGeom>
        </p:spPr>
        <p:txBody>
          <a:bodyPr lIns="0" tIns="0" rIns="0" bIns="0" rtlCol="0" anchor="t">
            <a:spAutoFit/>
          </a:bodyPr>
          <a:lstStyle/>
          <a:p>
            <a:pPr>
              <a:lnSpc>
                <a:spcPts val="5487"/>
              </a:lnSpc>
            </a:pPr>
            <a:r>
              <a:rPr lang="en-US" sz="4899">
                <a:solidFill>
                  <a:srgbClr val="FFFFFF"/>
                </a:solidFill>
                <a:latin typeface="Roboto"/>
              </a:rPr>
              <a:t>Grin Classifier</a:t>
            </a:r>
          </a:p>
        </p:txBody>
      </p:sp>
      <p:sp>
        <p:nvSpPr>
          <p:cNvPr id="8" name="TextBox 8"/>
          <p:cNvSpPr txBox="1"/>
          <p:nvPr/>
        </p:nvSpPr>
        <p:spPr>
          <a:xfrm>
            <a:off x="238275" y="3654769"/>
            <a:ext cx="7662155" cy="788760"/>
          </a:xfrm>
          <a:prstGeom prst="rect">
            <a:avLst/>
          </a:prstGeom>
        </p:spPr>
        <p:txBody>
          <a:bodyPr lIns="0" tIns="0" rIns="0" bIns="0" rtlCol="0" anchor="t">
            <a:spAutoFit/>
          </a:bodyPr>
          <a:lstStyle/>
          <a:p>
            <a:pPr>
              <a:lnSpc>
                <a:spcPts val="6099"/>
              </a:lnSpc>
            </a:pPr>
            <a:r>
              <a:rPr lang="en-US" sz="5446" dirty="0">
                <a:solidFill>
                  <a:srgbClr val="F68B33"/>
                </a:solidFill>
                <a:latin typeface="Roboto Bold"/>
              </a:rPr>
              <a:t>Practical Demonstration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in-app-video_JDMtL34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8244453" cy="102870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100000">
                <p:cTn id="7" fill="hold" display="0">
                  <p:stCondLst>
                    <p:cond delay="indefinite"/>
                  </p:stCondLst>
                </p:cTn>
                <p:tgtEl>
                  <p:spTgt spid="2"/>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23322" y="0"/>
            <a:ext cx="8064678" cy="10287000"/>
            <a:chOff x="0" y="0"/>
            <a:chExt cx="2124030" cy="2709333"/>
          </a:xfrm>
        </p:grpSpPr>
        <p:sp>
          <p:nvSpPr>
            <p:cNvPr id="3" name="Freeform 3"/>
            <p:cNvSpPr/>
            <p:nvPr/>
          </p:nvSpPr>
          <p:spPr>
            <a:xfrm>
              <a:off x="0" y="0"/>
              <a:ext cx="2124030" cy="2709333"/>
            </a:xfrm>
            <a:custGeom>
              <a:avLst/>
              <a:gdLst/>
              <a:ahLst/>
              <a:cxnLst/>
              <a:rect l="l" t="t" r="r" b="b"/>
              <a:pathLst>
                <a:path w="2124030" h="2709333">
                  <a:moveTo>
                    <a:pt x="0" y="0"/>
                  </a:moveTo>
                  <a:lnTo>
                    <a:pt x="2124030" y="0"/>
                  </a:lnTo>
                  <a:lnTo>
                    <a:pt x="2124030" y="2709333"/>
                  </a:lnTo>
                  <a:lnTo>
                    <a:pt x="0" y="2709333"/>
                  </a:lnTo>
                  <a:close/>
                </a:path>
              </a:pathLst>
            </a:custGeom>
            <a:solidFill>
              <a:srgbClr val="006601"/>
            </a:solidFill>
          </p:spPr>
        </p:sp>
        <p:sp>
          <p:nvSpPr>
            <p:cNvPr id="4" name="TextBox 4"/>
            <p:cNvSpPr txBox="1"/>
            <p:nvPr/>
          </p:nvSpPr>
          <p:spPr>
            <a:xfrm>
              <a:off x="0" y="-76200"/>
              <a:ext cx="812800" cy="889000"/>
            </a:xfrm>
            <a:prstGeom prst="rect">
              <a:avLst/>
            </a:prstGeom>
          </p:spPr>
          <p:txBody>
            <a:bodyPr lIns="50800" tIns="50800" rIns="50800" bIns="50800" rtlCol="0" anchor="ctr"/>
            <a:lstStyle/>
            <a:p>
              <a:pPr algn="ctr">
                <a:lnSpc>
                  <a:spcPts val="3528"/>
                </a:lnSpc>
              </a:pPr>
              <a:endParaRPr/>
            </a:p>
          </p:txBody>
        </p:sp>
      </p:grpSp>
      <p:grpSp>
        <p:nvGrpSpPr>
          <p:cNvPr id="5" name="Group 5"/>
          <p:cNvGrpSpPr/>
          <p:nvPr/>
        </p:nvGrpSpPr>
        <p:grpSpPr>
          <a:xfrm>
            <a:off x="10509831" y="2630720"/>
            <a:ext cx="7113550" cy="6328506"/>
            <a:chOff x="0" y="0"/>
            <a:chExt cx="9484733" cy="8438009"/>
          </a:xfrm>
        </p:grpSpPr>
        <p:sp>
          <p:nvSpPr>
            <p:cNvPr id="6" name="TextBox 6"/>
            <p:cNvSpPr txBox="1"/>
            <p:nvPr/>
          </p:nvSpPr>
          <p:spPr>
            <a:xfrm>
              <a:off x="1125283" y="8046361"/>
              <a:ext cx="709968" cy="391647"/>
            </a:xfrm>
            <a:prstGeom prst="rect">
              <a:avLst/>
            </a:prstGeom>
          </p:spPr>
          <p:txBody>
            <a:bodyPr lIns="0" tIns="0" rIns="0" bIns="0" rtlCol="0" anchor="t">
              <a:spAutoFit/>
            </a:bodyPr>
            <a:lstStyle/>
            <a:p>
              <a:pPr algn="ctr">
                <a:lnSpc>
                  <a:spcPts val="2566"/>
                </a:lnSpc>
              </a:pPr>
              <a:r>
                <a:rPr lang="en-US" sz="1833">
                  <a:solidFill>
                    <a:srgbClr val="FFFFFF"/>
                  </a:solidFill>
                  <a:latin typeface="Open Sans"/>
                </a:rPr>
                <a:t>2017</a:t>
              </a:r>
            </a:p>
          </p:txBody>
        </p:sp>
        <p:sp>
          <p:nvSpPr>
            <p:cNvPr id="7" name="TextBox 7"/>
            <p:cNvSpPr txBox="1"/>
            <p:nvPr/>
          </p:nvSpPr>
          <p:spPr>
            <a:xfrm>
              <a:off x="2904054" y="8046361"/>
              <a:ext cx="709968" cy="391647"/>
            </a:xfrm>
            <a:prstGeom prst="rect">
              <a:avLst/>
            </a:prstGeom>
          </p:spPr>
          <p:txBody>
            <a:bodyPr lIns="0" tIns="0" rIns="0" bIns="0" rtlCol="0" anchor="t">
              <a:spAutoFit/>
            </a:bodyPr>
            <a:lstStyle/>
            <a:p>
              <a:pPr algn="ctr">
                <a:lnSpc>
                  <a:spcPts val="2566"/>
                </a:lnSpc>
              </a:pPr>
              <a:r>
                <a:rPr lang="en-US" sz="1833">
                  <a:solidFill>
                    <a:srgbClr val="FFFFFF"/>
                  </a:solidFill>
                  <a:latin typeface="Open Sans"/>
                </a:rPr>
                <a:t>2018</a:t>
              </a:r>
            </a:p>
          </p:txBody>
        </p:sp>
        <p:sp>
          <p:nvSpPr>
            <p:cNvPr id="8" name="TextBox 8"/>
            <p:cNvSpPr txBox="1"/>
            <p:nvPr/>
          </p:nvSpPr>
          <p:spPr>
            <a:xfrm>
              <a:off x="4682824" y="8046361"/>
              <a:ext cx="709968" cy="391647"/>
            </a:xfrm>
            <a:prstGeom prst="rect">
              <a:avLst/>
            </a:prstGeom>
          </p:spPr>
          <p:txBody>
            <a:bodyPr lIns="0" tIns="0" rIns="0" bIns="0" rtlCol="0" anchor="t">
              <a:spAutoFit/>
            </a:bodyPr>
            <a:lstStyle/>
            <a:p>
              <a:pPr algn="ctr">
                <a:lnSpc>
                  <a:spcPts val="2566"/>
                </a:lnSpc>
              </a:pPr>
              <a:r>
                <a:rPr lang="en-US" sz="1833">
                  <a:solidFill>
                    <a:srgbClr val="FFFFFF"/>
                  </a:solidFill>
                  <a:latin typeface="Open Sans"/>
                </a:rPr>
                <a:t>2019</a:t>
              </a:r>
            </a:p>
          </p:txBody>
        </p:sp>
        <p:sp>
          <p:nvSpPr>
            <p:cNvPr id="9" name="TextBox 9"/>
            <p:cNvSpPr txBox="1"/>
            <p:nvPr/>
          </p:nvSpPr>
          <p:spPr>
            <a:xfrm>
              <a:off x="6461594" y="8046361"/>
              <a:ext cx="709968" cy="391647"/>
            </a:xfrm>
            <a:prstGeom prst="rect">
              <a:avLst/>
            </a:prstGeom>
          </p:spPr>
          <p:txBody>
            <a:bodyPr lIns="0" tIns="0" rIns="0" bIns="0" rtlCol="0" anchor="t">
              <a:spAutoFit/>
            </a:bodyPr>
            <a:lstStyle/>
            <a:p>
              <a:pPr algn="ctr">
                <a:lnSpc>
                  <a:spcPts val="2566"/>
                </a:lnSpc>
              </a:pPr>
              <a:r>
                <a:rPr lang="en-US" sz="1833">
                  <a:solidFill>
                    <a:srgbClr val="FFFFFF"/>
                  </a:solidFill>
                  <a:latin typeface="Open Sans"/>
                </a:rPr>
                <a:t>2020</a:t>
              </a:r>
            </a:p>
          </p:txBody>
        </p:sp>
        <p:sp>
          <p:nvSpPr>
            <p:cNvPr id="10" name="TextBox 10"/>
            <p:cNvSpPr txBox="1"/>
            <p:nvPr/>
          </p:nvSpPr>
          <p:spPr>
            <a:xfrm>
              <a:off x="8240364" y="8046361"/>
              <a:ext cx="709968" cy="391647"/>
            </a:xfrm>
            <a:prstGeom prst="rect">
              <a:avLst/>
            </a:prstGeom>
          </p:spPr>
          <p:txBody>
            <a:bodyPr lIns="0" tIns="0" rIns="0" bIns="0" rtlCol="0" anchor="t">
              <a:spAutoFit/>
            </a:bodyPr>
            <a:lstStyle/>
            <a:p>
              <a:pPr algn="ctr">
                <a:lnSpc>
                  <a:spcPts val="2566"/>
                </a:lnSpc>
              </a:pPr>
              <a:r>
                <a:rPr lang="en-US" sz="1833">
                  <a:solidFill>
                    <a:srgbClr val="FFFFFF"/>
                  </a:solidFill>
                  <a:latin typeface="Open Sans"/>
                </a:rPr>
                <a:t>2021</a:t>
              </a:r>
            </a:p>
          </p:txBody>
        </p:sp>
        <p:grpSp>
          <p:nvGrpSpPr>
            <p:cNvPr id="11" name="Group 11"/>
            <p:cNvGrpSpPr>
              <a:grpSpLocks noChangeAspect="1"/>
            </p:cNvGrpSpPr>
            <p:nvPr/>
          </p:nvGrpSpPr>
          <p:grpSpPr>
            <a:xfrm>
              <a:off x="590882" y="181536"/>
              <a:ext cx="8893851" cy="7738174"/>
              <a:chOff x="0" y="0"/>
              <a:chExt cx="10361025" cy="9014702"/>
            </a:xfrm>
          </p:grpSpPr>
          <p:sp>
            <p:nvSpPr>
              <p:cNvPr id="12" name="Freeform 12"/>
              <p:cNvSpPr/>
              <p:nvPr/>
            </p:nvSpPr>
            <p:spPr>
              <a:xfrm>
                <a:off x="0" y="-6350"/>
                <a:ext cx="10361025" cy="12700"/>
              </a:xfrm>
              <a:custGeom>
                <a:avLst/>
                <a:gdLst/>
                <a:ahLst/>
                <a:cxnLst/>
                <a:rect l="l" t="t" r="r" b="b"/>
                <a:pathLst>
                  <a:path w="10361025" h="12700">
                    <a:moveTo>
                      <a:pt x="0" y="0"/>
                    </a:moveTo>
                    <a:lnTo>
                      <a:pt x="10361025" y="0"/>
                    </a:lnTo>
                    <a:lnTo>
                      <a:pt x="10361025" y="12700"/>
                    </a:lnTo>
                    <a:lnTo>
                      <a:pt x="0" y="12700"/>
                    </a:lnTo>
                    <a:close/>
                  </a:path>
                </a:pathLst>
              </a:custGeom>
              <a:solidFill>
                <a:srgbClr val="FFFFFF"/>
              </a:solidFill>
            </p:spPr>
          </p:sp>
          <p:sp>
            <p:nvSpPr>
              <p:cNvPr id="13" name="Freeform 13"/>
              <p:cNvSpPr/>
              <p:nvPr/>
            </p:nvSpPr>
            <p:spPr>
              <a:xfrm>
                <a:off x="0" y="1796590"/>
                <a:ext cx="10361025" cy="12700"/>
              </a:xfrm>
              <a:custGeom>
                <a:avLst/>
                <a:gdLst/>
                <a:ahLst/>
                <a:cxnLst/>
                <a:rect l="l" t="t" r="r" b="b"/>
                <a:pathLst>
                  <a:path w="10361025" h="12700">
                    <a:moveTo>
                      <a:pt x="0" y="0"/>
                    </a:moveTo>
                    <a:lnTo>
                      <a:pt x="10361025" y="0"/>
                    </a:lnTo>
                    <a:lnTo>
                      <a:pt x="10361025" y="12700"/>
                    </a:lnTo>
                    <a:lnTo>
                      <a:pt x="0" y="12700"/>
                    </a:lnTo>
                    <a:close/>
                  </a:path>
                </a:pathLst>
              </a:custGeom>
              <a:solidFill>
                <a:srgbClr val="FFFFFF"/>
              </a:solidFill>
            </p:spPr>
          </p:sp>
          <p:sp>
            <p:nvSpPr>
              <p:cNvPr id="14" name="Freeform 14"/>
              <p:cNvSpPr/>
              <p:nvPr/>
            </p:nvSpPr>
            <p:spPr>
              <a:xfrm>
                <a:off x="0" y="3599531"/>
                <a:ext cx="10361025" cy="12700"/>
              </a:xfrm>
              <a:custGeom>
                <a:avLst/>
                <a:gdLst/>
                <a:ahLst/>
                <a:cxnLst/>
                <a:rect l="l" t="t" r="r" b="b"/>
                <a:pathLst>
                  <a:path w="10361025" h="12700">
                    <a:moveTo>
                      <a:pt x="0" y="0"/>
                    </a:moveTo>
                    <a:lnTo>
                      <a:pt x="10361025" y="0"/>
                    </a:lnTo>
                    <a:lnTo>
                      <a:pt x="10361025" y="12700"/>
                    </a:lnTo>
                    <a:lnTo>
                      <a:pt x="0" y="12700"/>
                    </a:lnTo>
                    <a:close/>
                  </a:path>
                </a:pathLst>
              </a:custGeom>
              <a:solidFill>
                <a:srgbClr val="FFFFFF"/>
              </a:solidFill>
            </p:spPr>
          </p:sp>
          <p:sp>
            <p:nvSpPr>
              <p:cNvPr id="15" name="Freeform 15"/>
              <p:cNvSpPr/>
              <p:nvPr/>
            </p:nvSpPr>
            <p:spPr>
              <a:xfrm>
                <a:off x="0" y="5402471"/>
                <a:ext cx="10361025" cy="12700"/>
              </a:xfrm>
              <a:custGeom>
                <a:avLst/>
                <a:gdLst/>
                <a:ahLst/>
                <a:cxnLst/>
                <a:rect l="l" t="t" r="r" b="b"/>
                <a:pathLst>
                  <a:path w="10361025" h="12700">
                    <a:moveTo>
                      <a:pt x="0" y="0"/>
                    </a:moveTo>
                    <a:lnTo>
                      <a:pt x="10361025" y="0"/>
                    </a:lnTo>
                    <a:lnTo>
                      <a:pt x="10361025" y="12700"/>
                    </a:lnTo>
                    <a:lnTo>
                      <a:pt x="0" y="12700"/>
                    </a:lnTo>
                    <a:close/>
                  </a:path>
                </a:pathLst>
              </a:custGeom>
              <a:solidFill>
                <a:srgbClr val="FFFFFF"/>
              </a:solidFill>
            </p:spPr>
          </p:sp>
          <p:sp>
            <p:nvSpPr>
              <p:cNvPr id="16" name="Freeform 16"/>
              <p:cNvSpPr/>
              <p:nvPr/>
            </p:nvSpPr>
            <p:spPr>
              <a:xfrm>
                <a:off x="0" y="7205411"/>
                <a:ext cx="10361025" cy="12700"/>
              </a:xfrm>
              <a:custGeom>
                <a:avLst/>
                <a:gdLst/>
                <a:ahLst/>
                <a:cxnLst/>
                <a:rect l="l" t="t" r="r" b="b"/>
                <a:pathLst>
                  <a:path w="10361025" h="12700">
                    <a:moveTo>
                      <a:pt x="0" y="0"/>
                    </a:moveTo>
                    <a:lnTo>
                      <a:pt x="10361025" y="0"/>
                    </a:lnTo>
                    <a:lnTo>
                      <a:pt x="10361025" y="12700"/>
                    </a:lnTo>
                    <a:lnTo>
                      <a:pt x="0" y="12700"/>
                    </a:lnTo>
                    <a:close/>
                  </a:path>
                </a:pathLst>
              </a:custGeom>
              <a:solidFill>
                <a:srgbClr val="FFFFFF"/>
              </a:solidFill>
            </p:spPr>
          </p:sp>
          <p:sp>
            <p:nvSpPr>
              <p:cNvPr id="17" name="Freeform 17"/>
              <p:cNvSpPr/>
              <p:nvPr/>
            </p:nvSpPr>
            <p:spPr>
              <a:xfrm>
                <a:off x="0" y="9008352"/>
                <a:ext cx="10361025" cy="12700"/>
              </a:xfrm>
              <a:custGeom>
                <a:avLst/>
                <a:gdLst/>
                <a:ahLst/>
                <a:cxnLst/>
                <a:rect l="l" t="t" r="r" b="b"/>
                <a:pathLst>
                  <a:path w="10361025" h="12700">
                    <a:moveTo>
                      <a:pt x="0" y="0"/>
                    </a:moveTo>
                    <a:lnTo>
                      <a:pt x="10361025" y="0"/>
                    </a:lnTo>
                    <a:lnTo>
                      <a:pt x="10361025" y="12700"/>
                    </a:lnTo>
                    <a:lnTo>
                      <a:pt x="0" y="12700"/>
                    </a:lnTo>
                    <a:close/>
                  </a:path>
                </a:pathLst>
              </a:custGeom>
              <a:solidFill>
                <a:srgbClr val="FFFFFF"/>
              </a:solidFill>
            </p:spPr>
          </p:sp>
        </p:grpSp>
        <p:sp>
          <p:nvSpPr>
            <p:cNvPr id="18" name="TextBox 18"/>
            <p:cNvSpPr txBox="1"/>
            <p:nvPr/>
          </p:nvSpPr>
          <p:spPr>
            <a:xfrm>
              <a:off x="0" y="-28575"/>
              <a:ext cx="435656" cy="391647"/>
            </a:xfrm>
            <a:prstGeom prst="rect">
              <a:avLst/>
            </a:prstGeom>
          </p:spPr>
          <p:txBody>
            <a:bodyPr lIns="0" tIns="0" rIns="0" bIns="0" rtlCol="0" anchor="t">
              <a:spAutoFit/>
            </a:bodyPr>
            <a:lstStyle/>
            <a:p>
              <a:pPr algn="r">
                <a:lnSpc>
                  <a:spcPts val="2566"/>
                </a:lnSpc>
              </a:pPr>
              <a:r>
                <a:rPr lang="en-US" sz="1833">
                  <a:solidFill>
                    <a:srgbClr val="FFFFFF"/>
                  </a:solidFill>
                  <a:latin typeface="Open Sans"/>
                </a:rPr>
                <a:t>50 </a:t>
              </a:r>
            </a:p>
          </p:txBody>
        </p:sp>
        <p:sp>
          <p:nvSpPr>
            <p:cNvPr id="19" name="TextBox 19"/>
            <p:cNvSpPr txBox="1"/>
            <p:nvPr/>
          </p:nvSpPr>
          <p:spPr>
            <a:xfrm>
              <a:off x="0" y="1519060"/>
              <a:ext cx="435656" cy="391647"/>
            </a:xfrm>
            <a:prstGeom prst="rect">
              <a:avLst/>
            </a:prstGeom>
          </p:spPr>
          <p:txBody>
            <a:bodyPr lIns="0" tIns="0" rIns="0" bIns="0" rtlCol="0" anchor="t">
              <a:spAutoFit/>
            </a:bodyPr>
            <a:lstStyle/>
            <a:p>
              <a:pPr algn="r">
                <a:lnSpc>
                  <a:spcPts val="2566"/>
                </a:lnSpc>
              </a:pPr>
              <a:r>
                <a:rPr lang="en-US" sz="1833">
                  <a:solidFill>
                    <a:srgbClr val="FFFFFF"/>
                  </a:solidFill>
                  <a:latin typeface="Open Sans"/>
                </a:rPr>
                <a:t>40 </a:t>
              </a:r>
            </a:p>
          </p:txBody>
        </p:sp>
        <p:sp>
          <p:nvSpPr>
            <p:cNvPr id="20" name="TextBox 20"/>
            <p:cNvSpPr txBox="1"/>
            <p:nvPr/>
          </p:nvSpPr>
          <p:spPr>
            <a:xfrm>
              <a:off x="0" y="3066694"/>
              <a:ext cx="435656" cy="391647"/>
            </a:xfrm>
            <a:prstGeom prst="rect">
              <a:avLst/>
            </a:prstGeom>
          </p:spPr>
          <p:txBody>
            <a:bodyPr lIns="0" tIns="0" rIns="0" bIns="0" rtlCol="0" anchor="t">
              <a:spAutoFit/>
            </a:bodyPr>
            <a:lstStyle/>
            <a:p>
              <a:pPr algn="r">
                <a:lnSpc>
                  <a:spcPts val="2566"/>
                </a:lnSpc>
              </a:pPr>
              <a:r>
                <a:rPr lang="en-US" sz="1833">
                  <a:solidFill>
                    <a:srgbClr val="FFFFFF"/>
                  </a:solidFill>
                  <a:latin typeface="Open Sans"/>
                </a:rPr>
                <a:t>30 </a:t>
              </a:r>
            </a:p>
          </p:txBody>
        </p:sp>
        <p:sp>
          <p:nvSpPr>
            <p:cNvPr id="21" name="TextBox 21"/>
            <p:cNvSpPr txBox="1"/>
            <p:nvPr/>
          </p:nvSpPr>
          <p:spPr>
            <a:xfrm>
              <a:off x="0" y="4614329"/>
              <a:ext cx="435656" cy="391647"/>
            </a:xfrm>
            <a:prstGeom prst="rect">
              <a:avLst/>
            </a:prstGeom>
          </p:spPr>
          <p:txBody>
            <a:bodyPr lIns="0" tIns="0" rIns="0" bIns="0" rtlCol="0" anchor="t">
              <a:spAutoFit/>
            </a:bodyPr>
            <a:lstStyle/>
            <a:p>
              <a:pPr algn="r">
                <a:lnSpc>
                  <a:spcPts val="2566"/>
                </a:lnSpc>
              </a:pPr>
              <a:r>
                <a:rPr lang="en-US" sz="1833">
                  <a:solidFill>
                    <a:srgbClr val="FFFFFF"/>
                  </a:solidFill>
                  <a:latin typeface="Open Sans"/>
                </a:rPr>
                <a:t>20 </a:t>
              </a:r>
            </a:p>
          </p:txBody>
        </p:sp>
        <p:sp>
          <p:nvSpPr>
            <p:cNvPr id="22" name="TextBox 22"/>
            <p:cNvSpPr txBox="1"/>
            <p:nvPr/>
          </p:nvSpPr>
          <p:spPr>
            <a:xfrm>
              <a:off x="0" y="6161964"/>
              <a:ext cx="435656" cy="391647"/>
            </a:xfrm>
            <a:prstGeom prst="rect">
              <a:avLst/>
            </a:prstGeom>
          </p:spPr>
          <p:txBody>
            <a:bodyPr lIns="0" tIns="0" rIns="0" bIns="0" rtlCol="0" anchor="t">
              <a:spAutoFit/>
            </a:bodyPr>
            <a:lstStyle/>
            <a:p>
              <a:pPr algn="r">
                <a:lnSpc>
                  <a:spcPts val="2566"/>
                </a:lnSpc>
              </a:pPr>
              <a:r>
                <a:rPr lang="en-US" sz="1833">
                  <a:solidFill>
                    <a:srgbClr val="FFFFFF"/>
                  </a:solidFill>
                  <a:latin typeface="Open Sans"/>
                </a:rPr>
                <a:t>10 </a:t>
              </a:r>
            </a:p>
          </p:txBody>
        </p:sp>
        <p:sp>
          <p:nvSpPr>
            <p:cNvPr id="23" name="TextBox 23"/>
            <p:cNvSpPr txBox="1"/>
            <p:nvPr/>
          </p:nvSpPr>
          <p:spPr>
            <a:xfrm>
              <a:off x="177424" y="7709599"/>
              <a:ext cx="258232" cy="391647"/>
            </a:xfrm>
            <a:prstGeom prst="rect">
              <a:avLst/>
            </a:prstGeom>
          </p:spPr>
          <p:txBody>
            <a:bodyPr lIns="0" tIns="0" rIns="0" bIns="0" rtlCol="0" anchor="t">
              <a:spAutoFit/>
            </a:bodyPr>
            <a:lstStyle/>
            <a:p>
              <a:pPr algn="r">
                <a:lnSpc>
                  <a:spcPts val="2566"/>
                </a:lnSpc>
              </a:pPr>
              <a:r>
                <a:rPr lang="en-US" sz="1833">
                  <a:solidFill>
                    <a:srgbClr val="FFFFFF"/>
                  </a:solidFill>
                  <a:latin typeface="Open Sans"/>
                </a:rPr>
                <a:t>0 </a:t>
              </a:r>
            </a:p>
          </p:txBody>
        </p:sp>
        <p:grpSp>
          <p:nvGrpSpPr>
            <p:cNvPr id="24" name="Group 24"/>
            <p:cNvGrpSpPr>
              <a:grpSpLocks noChangeAspect="1"/>
            </p:cNvGrpSpPr>
            <p:nvPr/>
          </p:nvGrpSpPr>
          <p:grpSpPr>
            <a:xfrm>
              <a:off x="1300391" y="1660"/>
              <a:ext cx="7474834" cy="8097927"/>
              <a:chOff x="826552" y="-209550"/>
              <a:chExt cx="8707920" cy="9433802"/>
            </a:xfrm>
          </p:grpSpPr>
          <p:sp>
            <p:nvSpPr>
              <p:cNvPr id="25" name="Freeform 25"/>
              <p:cNvSpPr/>
              <p:nvPr/>
            </p:nvSpPr>
            <p:spPr>
              <a:xfrm>
                <a:off x="826552" y="6774354"/>
                <a:ext cx="2358675" cy="2448963"/>
              </a:xfrm>
              <a:custGeom>
                <a:avLst/>
                <a:gdLst/>
                <a:ahLst/>
                <a:cxnLst/>
                <a:rect l="l" t="t" r="r" b="b"/>
                <a:pathLst>
                  <a:path w="2358675" h="2448963">
                    <a:moveTo>
                      <a:pt x="419100" y="2240348"/>
                    </a:moveTo>
                    <a:cubicBezTo>
                      <a:pt x="418584" y="2124982"/>
                      <a:pt x="324917" y="2031733"/>
                      <a:pt x="209550" y="2031733"/>
                    </a:cubicBezTo>
                    <a:cubicBezTo>
                      <a:pt x="94184" y="2031733"/>
                      <a:pt x="516" y="2124982"/>
                      <a:pt x="0" y="2240348"/>
                    </a:cubicBezTo>
                    <a:cubicBezTo>
                      <a:pt x="516" y="2355714"/>
                      <a:pt x="94184" y="2448963"/>
                      <a:pt x="209550" y="2448963"/>
                    </a:cubicBezTo>
                    <a:cubicBezTo>
                      <a:pt x="324917" y="2448963"/>
                      <a:pt x="418584" y="2355714"/>
                      <a:pt x="419100" y="2240348"/>
                    </a:cubicBezTo>
                    <a:close/>
                    <a:moveTo>
                      <a:pt x="159106" y="2192032"/>
                    </a:moveTo>
                    <a:cubicBezTo>
                      <a:pt x="132631" y="2219923"/>
                      <a:pt x="133678" y="2263967"/>
                      <a:pt x="161450" y="2290567"/>
                    </a:cubicBezTo>
                    <a:cubicBezTo>
                      <a:pt x="189222" y="2317167"/>
                      <a:pt x="233271" y="2316316"/>
                      <a:pt x="259995" y="2288663"/>
                    </a:cubicBezTo>
                    <a:lnTo>
                      <a:pt x="2332200" y="125135"/>
                    </a:lnTo>
                    <a:cubicBezTo>
                      <a:pt x="2358675" y="97244"/>
                      <a:pt x="2357627" y="53200"/>
                      <a:pt x="2329856" y="26600"/>
                    </a:cubicBezTo>
                    <a:cubicBezTo>
                      <a:pt x="2302084" y="0"/>
                      <a:pt x="2258035" y="851"/>
                      <a:pt x="2231311" y="28504"/>
                    </a:cubicBezTo>
                    <a:close/>
                  </a:path>
                </a:pathLst>
              </a:custGeom>
              <a:solidFill>
                <a:srgbClr val="000000"/>
              </a:solidFill>
            </p:spPr>
          </p:sp>
          <p:sp>
            <p:nvSpPr>
              <p:cNvPr id="26" name="Freeform 26"/>
              <p:cNvSpPr/>
              <p:nvPr/>
            </p:nvSpPr>
            <p:spPr>
              <a:xfrm>
                <a:off x="2898758" y="2084379"/>
                <a:ext cx="2361031" cy="4975409"/>
              </a:xfrm>
              <a:custGeom>
                <a:avLst/>
                <a:gdLst/>
                <a:ahLst/>
                <a:cxnLst/>
                <a:rect l="l" t="t" r="r" b="b"/>
                <a:pathLst>
                  <a:path w="2361031" h="4975409">
                    <a:moveTo>
                      <a:pt x="419100" y="4766794"/>
                    </a:moveTo>
                    <a:cubicBezTo>
                      <a:pt x="418584" y="4651428"/>
                      <a:pt x="324916" y="4558179"/>
                      <a:pt x="209550" y="4558179"/>
                    </a:cubicBezTo>
                    <a:cubicBezTo>
                      <a:pt x="94183" y="4558179"/>
                      <a:pt x="515" y="4651428"/>
                      <a:pt x="0" y="4766794"/>
                    </a:cubicBezTo>
                    <a:cubicBezTo>
                      <a:pt x="515" y="4882160"/>
                      <a:pt x="94183" y="4975409"/>
                      <a:pt x="209550" y="4975409"/>
                    </a:cubicBezTo>
                    <a:cubicBezTo>
                      <a:pt x="324916" y="4975409"/>
                      <a:pt x="418584" y="4882160"/>
                      <a:pt x="419100" y="4766794"/>
                    </a:cubicBezTo>
                    <a:close/>
                    <a:moveTo>
                      <a:pt x="145663" y="4738553"/>
                    </a:moveTo>
                    <a:cubicBezTo>
                      <a:pt x="130272" y="4773794"/>
                      <a:pt x="146262" y="4814847"/>
                      <a:pt x="181434" y="4830395"/>
                    </a:cubicBezTo>
                    <a:cubicBezTo>
                      <a:pt x="216606" y="4845944"/>
                      <a:pt x="257730" y="4830138"/>
                      <a:pt x="273436" y="4795036"/>
                    </a:cubicBezTo>
                    <a:lnTo>
                      <a:pt x="2345640" y="107391"/>
                    </a:lnTo>
                    <a:cubicBezTo>
                      <a:pt x="2361031" y="72149"/>
                      <a:pt x="2345042" y="31096"/>
                      <a:pt x="2309869" y="15548"/>
                    </a:cubicBezTo>
                    <a:cubicBezTo>
                      <a:pt x="2274698" y="0"/>
                      <a:pt x="2233573" y="15806"/>
                      <a:pt x="2217868" y="50908"/>
                    </a:cubicBezTo>
                    <a:close/>
                  </a:path>
                </a:pathLst>
              </a:custGeom>
              <a:solidFill>
                <a:srgbClr val="000000"/>
              </a:solidFill>
            </p:spPr>
          </p:sp>
          <p:sp>
            <p:nvSpPr>
              <p:cNvPr id="27" name="Freeform 27"/>
              <p:cNvSpPr/>
              <p:nvPr/>
            </p:nvSpPr>
            <p:spPr>
              <a:xfrm>
                <a:off x="4970962" y="1954913"/>
                <a:ext cx="2360798" cy="1730124"/>
              </a:xfrm>
              <a:custGeom>
                <a:avLst/>
                <a:gdLst/>
                <a:ahLst/>
                <a:cxnLst/>
                <a:rect l="l" t="t" r="r" b="b"/>
                <a:pathLst>
                  <a:path w="2360798" h="1730124">
                    <a:moveTo>
                      <a:pt x="419100" y="208615"/>
                    </a:moveTo>
                    <a:cubicBezTo>
                      <a:pt x="418585" y="93250"/>
                      <a:pt x="324917" y="0"/>
                      <a:pt x="209550" y="0"/>
                    </a:cubicBezTo>
                    <a:cubicBezTo>
                      <a:pt x="94184" y="0"/>
                      <a:pt x="516" y="93250"/>
                      <a:pt x="0" y="208615"/>
                    </a:cubicBezTo>
                    <a:cubicBezTo>
                      <a:pt x="516" y="323981"/>
                      <a:pt x="94184" y="417230"/>
                      <a:pt x="209550" y="417230"/>
                    </a:cubicBezTo>
                    <a:cubicBezTo>
                      <a:pt x="324917" y="417230"/>
                      <a:pt x="418585" y="323981"/>
                      <a:pt x="419100" y="208615"/>
                    </a:cubicBezTo>
                    <a:close/>
                    <a:moveTo>
                      <a:pt x="249455" y="151286"/>
                    </a:moveTo>
                    <a:cubicBezTo>
                      <a:pt x="217794" y="129458"/>
                      <a:pt x="174446" y="137327"/>
                      <a:pt x="152477" y="168889"/>
                    </a:cubicBezTo>
                    <a:cubicBezTo>
                      <a:pt x="130508" y="200452"/>
                      <a:pt x="138182" y="243835"/>
                      <a:pt x="169646" y="265945"/>
                    </a:cubicBezTo>
                    <a:lnTo>
                      <a:pt x="2241851" y="1708297"/>
                    </a:lnTo>
                    <a:cubicBezTo>
                      <a:pt x="2273511" y="1730125"/>
                      <a:pt x="2316860" y="1722256"/>
                      <a:pt x="2338829" y="1690694"/>
                    </a:cubicBezTo>
                    <a:cubicBezTo>
                      <a:pt x="2360798" y="1659132"/>
                      <a:pt x="2353124" y="1615748"/>
                      <a:pt x="2321660" y="1593638"/>
                    </a:cubicBezTo>
                    <a:close/>
                  </a:path>
                </a:pathLst>
              </a:custGeom>
              <a:solidFill>
                <a:srgbClr val="000000"/>
              </a:solidFill>
            </p:spPr>
          </p:sp>
          <p:sp>
            <p:nvSpPr>
              <p:cNvPr id="28" name="Freeform 28"/>
              <p:cNvSpPr/>
              <p:nvPr/>
            </p:nvSpPr>
            <p:spPr>
              <a:xfrm>
                <a:off x="7043168" y="3036678"/>
                <a:ext cx="2491305" cy="777818"/>
              </a:xfrm>
              <a:custGeom>
                <a:avLst/>
                <a:gdLst/>
                <a:ahLst/>
                <a:cxnLst/>
                <a:rect l="l" t="t" r="r" b="b"/>
                <a:pathLst>
                  <a:path w="2491305" h="777818">
                    <a:moveTo>
                      <a:pt x="419100" y="569203"/>
                    </a:moveTo>
                    <a:cubicBezTo>
                      <a:pt x="418584" y="453837"/>
                      <a:pt x="324916" y="360588"/>
                      <a:pt x="209550" y="360588"/>
                    </a:cubicBezTo>
                    <a:cubicBezTo>
                      <a:pt x="94183" y="360588"/>
                      <a:pt x="516" y="453837"/>
                      <a:pt x="0" y="569203"/>
                    </a:cubicBezTo>
                    <a:cubicBezTo>
                      <a:pt x="516" y="684568"/>
                      <a:pt x="94183" y="777817"/>
                      <a:pt x="209550" y="777817"/>
                    </a:cubicBezTo>
                    <a:cubicBezTo>
                      <a:pt x="324916" y="777817"/>
                      <a:pt x="418584" y="684568"/>
                      <a:pt x="419100" y="569203"/>
                    </a:cubicBezTo>
                    <a:close/>
                    <a:moveTo>
                      <a:pt x="197575" y="500387"/>
                    </a:moveTo>
                    <a:cubicBezTo>
                      <a:pt x="159718" y="507149"/>
                      <a:pt x="134448" y="543238"/>
                      <a:pt x="141041" y="581124"/>
                    </a:cubicBezTo>
                    <a:cubicBezTo>
                      <a:pt x="147633" y="619010"/>
                      <a:pt x="183609" y="644442"/>
                      <a:pt x="221524" y="638019"/>
                    </a:cubicBezTo>
                    <a:lnTo>
                      <a:pt x="2293730" y="277431"/>
                    </a:lnTo>
                    <a:cubicBezTo>
                      <a:pt x="2331586" y="270669"/>
                      <a:pt x="2356856" y="234579"/>
                      <a:pt x="2350263" y="196693"/>
                    </a:cubicBezTo>
                    <a:cubicBezTo>
                      <a:pt x="2343671" y="158807"/>
                      <a:pt x="2307695" y="133375"/>
                      <a:pt x="2269780" y="139799"/>
                    </a:cubicBezTo>
                    <a:close/>
                    <a:moveTo>
                      <a:pt x="2491304" y="208615"/>
                    </a:moveTo>
                    <a:cubicBezTo>
                      <a:pt x="2490788" y="93249"/>
                      <a:pt x="2397121" y="0"/>
                      <a:pt x="2281754" y="0"/>
                    </a:cubicBezTo>
                    <a:cubicBezTo>
                      <a:pt x="2166388" y="0"/>
                      <a:pt x="2072721" y="93249"/>
                      <a:pt x="2072204" y="208615"/>
                    </a:cubicBezTo>
                    <a:cubicBezTo>
                      <a:pt x="2072721" y="323980"/>
                      <a:pt x="2166388" y="417229"/>
                      <a:pt x="2281754" y="417229"/>
                    </a:cubicBezTo>
                    <a:cubicBezTo>
                      <a:pt x="2397121" y="417229"/>
                      <a:pt x="2490788" y="323980"/>
                      <a:pt x="2491304" y="208615"/>
                    </a:cubicBezTo>
                    <a:close/>
                  </a:path>
                </a:pathLst>
              </a:custGeom>
              <a:solidFill>
                <a:srgbClr val="000000"/>
              </a:solidFill>
            </p:spPr>
          </p:sp>
          <p:sp>
            <p:nvSpPr>
              <p:cNvPr id="29" name="Freeform 29"/>
              <p:cNvSpPr/>
              <p:nvPr/>
            </p:nvSpPr>
            <p:spPr>
              <a:xfrm>
                <a:off x="826552" y="6642558"/>
                <a:ext cx="2360798" cy="1730125"/>
              </a:xfrm>
              <a:custGeom>
                <a:avLst/>
                <a:gdLst/>
                <a:ahLst/>
                <a:cxnLst/>
                <a:rect l="l" t="t" r="r" b="b"/>
                <a:pathLst>
                  <a:path w="2360798" h="1730125">
                    <a:moveTo>
                      <a:pt x="419100" y="208615"/>
                    </a:moveTo>
                    <a:cubicBezTo>
                      <a:pt x="418584" y="93249"/>
                      <a:pt x="324917" y="0"/>
                      <a:pt x="209550" y="0"/>
                    </a:cubicBezTo>
                    <a:cubicBezTo>
                      <a:pt x="94184" y="0"/>
                      <a:pt x="516" y="93249"/>
                      <a:pt x="0" y="208615"/>
                    </a:cubicBezTo>
                    <a:cubicBezTo>
                      <a:pt x="516" y="323981"/>
                      <a:pt x="94184" y="417230"/>
                      <a:pt x="209550" y="417230"/>
                    </a:cubicBezTo>
                    <a:cubicBezTo>
                      <a:pt x="324917" y="417230"/>
                      <a:pt x="418584" y="323981"/>
                      <a:pt x="419100" y="208615"/>
                    </a:cubicBezTo>
                    <a:close/>
                    <a:moveTo>
                      <a:pt x="249455" y="151285"/>
                    </a:moveTo>
                    <a:cubicBezTo>
                      <a:pt x="217794" y="129458"/>
                      <a:pt x="174445" y="137327"/>
                      <a:pt x="152477" y="168889"/>
                    </a:cubicBezTo>
                    <a:cubicBezTo>
                      <a:pt x="130508" y="200452"/>
                      <a:pt x="138182" y="243835"/>
                      <a:pt x="169646" y="265945"/>
                    </a:cubicBezTo>
                    <a:lnTo>
                      <a:pt x="2241851" y="1708297"/>
                    </a:lnTo>
                    <a:cubicBezTo>
                      <a:pt x="2273512" y="1730125"/>
                      <a:pt x="2316861" y="1722256"/>
                      <a:pt x="2338829" y="1690694"/>
                    </a:cubicBezTo>
                    <a:cubicBezTo>
                      <a:pt x="2360798" y="1659131"/>
                      <a:pt x="2353123" y="1615748"/>
                      <a:pt x="2321660" y="1593638"/>
                    </a:cubicBezTo>
                    <a:close/>
                  </a:path>
                </a:pathLst>
              </a:custGeom>
              <a:solidFill>
                <a:srgbClr val="D3593C"/>
              </a:solidFill>
            </p:spPr>
          </p:sp>
          <p:sp>
            <p:nvSpPr>
              <p:cNvPr id="30" name="Freeform 30"/>
              <p:cNvSpPr/>
              <p:nvPr/>
            </p:nvSpPr>
            <p:spPr>
              <a:xfrm>
                <a:off x="2898758" y="5329908"/>
                <a:ext cx="2360781" cy="3172232"/>
              </a:xfrm>
              <a:custGeom>
                <a:avLst/>
                <a:gdLst/>
                <a:ahLst/>
                <a:cxnLst/>
                <a:rect l="l" t="t" r="r" b="b"/>
                <a:pathLst>
                  <a:path w="2360781" h="3172232">
                    <a:moveTo>
                      <a:pt x="419100" y="2963618"/>
                    </a:moveTo>
                    <a:cubicBezTo>
                      <a:pt x="418584" y="2848252"/>
                      <a:pt x="324916" y="2755002"/>
                      <a:pt x="209550" y="2755002"/>
                    </a:cubicBezTo>
                    <a:cubicBezTo>
                      <a:pt x="94183" y="2755002"/>
                      <a:pt x="515" y="2848252"/>
                      <a:pt x="0" y="2963618"/>
                    </a:cubicBezTo>
                    <a:cubicBezTo>
                      <a:pt x="515" y="3078983"/>
                      <a:pt x="94183" y="3172233"/>
                      <a:pt x="209550" y="3172233"/>
                    </a:cubicBezTo>
                    <a:cubicBezTo>
                      <a:pt x="324916" y="3172233"/>
                      <a:pt x="418584" y="3078983"/>
                      <a:pt x="419100" y="2963618"/>
                    </a:cubicBezTo>
                    <a:close/>
                    <a:moveTo>
                      <a:pt x="152819" y="2922866"/>
                    </a:moveTo>
                    <a:cubicBezTo>
                      <a:pt x="130524" y="2954198"/>
                      <a:pt x="137747" y="2997659"/>
                      <a:pt x="168980" y="3020095"/>
                    </a:cubicBezTo>
                    <a:cubicBezTo>
                      <a:pt x="200212" y="3042531"/>
                      <a:pt x="243704" y="3035502"/>
                      <a:pt x="266280" y="3004369"/>
                    </a:cubicBezTo>
                    <a:lnTo>
                      <a:pt x="2338485" y="119665"/>
                    </a:lnTo>
                    <a:cubicBezTo>
                      <a:pt x="2360781" y="88332"/>
                      <a:pt x="2353557" y="44872"/>
                      <a:pt x="2322324" y="22436"/>
                    </a:cubicBezTo>
                    <a:cubicBezTo>
                      <a:pt x="2291092" y="0"/>
                      <a:pt x="2247599" y="7029"/>
                      <a:pt x="2225024" y="38161"/>
                    </a:cubicBezTo>
                    <a:close/>
                  </a:path>
                </a:pathLst>
              </a:custGeom>
              <a:solidFill>
                <a:srgbClr val="D3593C"/>
              </a:solidFill>
            </p:spPr>
          </p:sp>
          <p:sp>
            <p:nvSpPr>
              <p:cNvPr id="31" name="Freeform 31"/>
              <p:cNvSpPr/>
              <p:nvPr/>
            </p:nvSpPr>
            <p:spPr>
              <a:xfrm>
                <a:off x="4970962" y="5200206"/>
                <a:ext cx="2360861" cy="1189319"/>
              </a:xfrm>
              <a:custGeom>
                <a:avLst/>
                <a:gdLst/>
                <a:ahLst/>
                <a:cxnLst/>
                <a:rect l="l" t="t" r="r" b="b"/>
                <a:pathLst>
                  <a:path w="2360861" h="1189319">
                    <a:moveTo>
                      <a:pt x="419100" y="208615"/>
                    </a:moveTo>
                    <a:cubicBezTo>
                      <a:pt x="418585" y="93250"/>
                      <a:pt x="324917" y="0"/>
                      <a:pt x="209550" y="0"/>
                    </a:cubicBezTo>
                    <a:cubicBezTo>
                      <a:pt x="94184" y="0"/>
                      <a:pt x="516" y="93250"/>
                      <a:pt x="0" y="208615"/>
                    </a:cubicBezTo>
                    <a:cubicBezTo>
                      <a:pt x="516" y="323980"/>
                      <a:pt x="94184" y="417230"/>
                      <a:pt x="209550" y="417230"/>
                    </a:cubicBezTo>
                    <a:cubicBezTo>
                      <a:pt x="324917" y="417230"/>
                      <a:pt x="418585" y="323980"/>
                      <a:pt x="419100" y="208615"/>
                    </a:cubicBezTo>
                    <a:close/>
                    <a:moveTo>
                      <a:pt x="237415" y="144563"/>
                    </a:moveTo>
                    <a:cubicBezTo>
                      <a:pt x="202083" y="129381"/>
                      <a:pt x="161125" y="145612"/>
                      <a:pt x="145785" y="180875"/>
                    </a:cubicBezTo>
                    <a:cubicBezTo>
                      <a:pt x="130444" y="216138"/>
                      <a:pt x="146492" y="257169"/>
                      <a:pt x="181686" y="272667"/>
                    </a:cubicBezTo>
                    <a:lnTo>
                      <a:pt x="2253891" y="1174137"/>
                    </a:lnTo>
                    <a:cubicBezTo>
                      <a:pt x="2289222" y="1189319"/>
                      <a:pt x="2330181" y="1173089"/>
                      <a:pt x="2345521" y="1137825"/>
                    </a:cubicBezTo>
                    <a:cubicBezTo>
                      <a:pt x="2360862" y="1102562"/>
                      <a:pt x="2344814" y="1061532"/>
                      <a:pt x="2309620" y="1046034"/>
                    </a:cubicBezTo>
                    <a:close/>
                  </a:path>
                </a:pathLst>
              </a:custGeom>
              <a:solidFill>
                <a:srgbClr val="D3593C"/>
              </a:solidFill>
            </p:spPr>
          </p:sp>
          <p:sp>
            <p:nvSpPr>
              <p:cNvPr id="32" name="Freeform 32"/>
              <p:cNvSpPr/>
              <p:nvPr/>
            </p:nvSpPr>
            <p:spPr>
              <a:xfrm>
                <a:off x="7043168" y="-208615"/>
                <a:ext cx="2491305" cy="6727521"/>
              </a:xfrm>
              <a:custGeom>
                <a:avLst/>
                <a:gdLst/>
                <a:ahLst/>
                <a:cxnLst/>
                <a:rect l="l" t="t" r="r" b="b"/>
                <a:pathLst>
                  <a:path w="2491305" h="6727521">
                    <a:moveTo>
                      <a:pt x="419100" y="6518906"/>
                    </a:moveTo>
                    <a:cubicBezTo>
                      <a:pt x="418584" y="6403541"/>
                      <a:pt x="324916" y="6310291"/>
                      <a:pt x="209550" y="6310291"/>
                    </a:cubicBezTo>
                    <a:cubicBezTo>
                      <a:pt x="94183" y="6310291"/>
                      <a:pt x="516" y="6403541"/>
                      <a:pt x="0" y="6518906"/>
                    </a:cubicBezTo>
                    <a:cubicBezTo>
                      <a:pt x="516" y="6634272"/>
                      <a:pt x="94183" y="6727521"/>
                      <a:pt x="209550" y="6727521"/>
                    </a:cubicBezTo>
                    <a:cubicBezTo>
                      <a:pt x="324916" y="6727521"/>
                      <a:pt x="418584" y="6634272"/>
                      <a:pt x="419100" y="6518906"/>
                    </a:cubicBezTo>
                    <a:close/>
                    <a:moveTo>
                      <a:pt x="143186" y="6497113"/>
                    </a:moveTo>
                    <a:cubicBezTo>
                      <a:pt x="131352" y="6533703"/>
                      <a:pt x="151318" y="6572975"/>
                      <a:pt x="187854" y="6584973"/>
                    </a:cubicBezTo>
                    <a:cubicBezTo>
                      <a:pt x="224390" y="6596972"/>
                      <a:pt x="263752" y="6577181"/>
                      <a:pt x="275913" y="6540699"/>
                    </a:cubicBezTo>
                    <a:lnTo>
                      <a:pt x="2348118" y="230408"/>
                    </a:lnTo>
                    <a:cubicBezTo>
                      <a:pt x="2359952" y="193818"/>
                      <a:pt x="2339986" y="154546"/>
                      <a:pt x="2303450" y="142548"/>
                    </a:cubicBezTo>
                    <a:cubicBezTo>
                      <a:pt x="2266914" y="130550"/>
                      <a:pt x="2227552" y="150340"/>
                      <a:pt x="2215391" y="186822"/>
                    </a:cubicBezTo>
                    <a:close/>
                    <a:moveTo>
                      <a:pt x="2491304" y="208615"/>
                    </a:moveTo>
                    <a:lnTo>
                      <a:pt x="2491304" y="208615"/>
                    </a:lnTo>
                    <a:cubicBezTo>
                      <a:pt x="2490788" y="93250"/>
                      <a:pt x="2397121" y="0"/>
                      <a:pt x="2281754" y="0"/>
                    </a:cubicBezTo>
                    <a:cubicBezTo>
                      <a:pt x="2166388" y="0"/>
                      <a:pt x="2072721" y="93250"/>
                      <a:pt x="2072204" y="208615"/>
                    </a:cubicBezTo>
                    <a:lnTo>
                      <a:pt x="2072204" y="208615"/>
                    </a:lnTo>
                    <a:cubicBezTo>
                      <a:pt x="2072721" y="323980"/>
                      <a:pt x="2166388" y="417230"/>
                      <a:pt x="2281754" y="417230"/>
                    </a:cubicBezTo>
                    <a:cubicBezTo>
                      <a:pt x="2397121" y="417230"/>
                      <a:pt x="2490788" y="323980"/>
                      <a:pt x="2491304" y="208615"/>
                    </a:cubicBezTo>
                    <a:close/>
                  </a:path>
                </a:pathLst>
              </a:custGeom>
              <a:solidFill>
                <a:srgbClr val="D3593C"/>
              </a:solidFill>
            </p:spPr>
          </p:sp>
          <p:sp>
            <p:nvSpPr>
              <p:cNvPr id="33" name="Freeform 33"/>
              <p:cNvSpPr/>
              <p:nvPr/>
            </p:nvSpPr>
            <p:spPr>
              <a:xfrm>
                <a:off x="826552" y="3529062"/>
                <a:ext cx="2358675" cy="2448962"/>
              </a:xfrm>
              <a:custGeom>
                <a:avLst/>
                <a:gdLst/>
                <a:ahLst/>
                <a:cxnLst/>
                <a:rect l="l" t="t" r="r" b="b"/>
                <a:pathLst>
                  <a:path w="2358675" h="2448962">
                    <a:moveTo>
                      <a:pt x="419100" y="2240347"/>
                    </a:moveTo>
                    <a:cubicBezTo>
                      <a:pt x="418584" y="2124982"/>
                      <a:pt x="324917" y="2031732"/>
                      <a:pt x="209550" y="2031732"/>
                    </a:cubicBezTo>
                    <a:cubicBezTo>
                      <a:pt x="94184" y="2031732"/>
                      <a:pt x="516" y="2124982"/>
                      <a:pt x="0" y="2240347"/>
                    </a:cubicBezTo>
                    <a:cubicBezTo>
                      <a:pt x="516" y="2355713"/>
                      <a:pt x="94184" y="2448962"/>
                      <a:pt x="209550" y="2448962"/>
                    </a:cubicBezTo>
                    <a:cubicBezTo>
                      <a:pt x="324917" y="2448962"/>
                      <a:pt x="418584" y="2355713"/>
                      <a:pt x="419100" y="2240347"/>
                    </a:cubicBezTo>
                    <a:close/>
                    <a:moveTo>
                      <a:pt x="159106" y="2192032"/>
                    </a:moveTo>
                    <a:cubicBezTo>
                      <a:pt x="132631" y="2219922"/>
                      <a:pt x="133679" y="2263967"/>
                      <a:pt x="161451" y="2290566"/>
                    </a:cubicBezTo>
                    <a:cubicBezTo>
                      <a:pt x="189223" y="2317166"/>
                      <a:pt x="233271" y="2316315"/>
                      <a:pt x="259995" y="2288662"/>
                    </a:cubicBezTo>
                    <a:lnTo>
                      <a:pt x="2332200" y="125134"/>
                    </a:lnTo>
                    <a:cubicBezTo>
                      <a:pt x="2358675" y="97243"/>
                      <a:pt x="2357627" y="53199"/>
                      <a:pt x="2329855" y="26599"/>
                    </a:cubicBezTo>
                    <a:cubicBezTo>
                      <a:pt x="2302083" y="0"/>
                      <a:pt x="2258035" y="851"/>
                      <a:pt x="2231311" y="28503"/>
                    </a:cubicBezTo>
                    <a:close/>
                  </a:path>
                </a:pathLst>
              </a:custGeom>
              <a:solidFill>
                <a:srgbClr val="6FBF38"/>
              </a:solidFill>
            </p:spPr>
          </p:sp>
          <p:sp>
            <p:nvSpPr>
              <p:cNvPr id="34" name="Freeform 34"/>
              <p:cNvSpPr/>
              <p:nvPr/>
            </p:nvSpPr>
            <p:spPr>
              <a:xfrm>
                <a:off x="2898758" y="3397266"/>
                <a:ext cx="2360861" cy="1189319"/>
              </a:xfrm>
              <a:custGeom>
                <a:avLst/>
                <a:gdLst/>
                <a:ahLst/>
                <a:cxnLst/>
                <a:rect l="l" t="t" r="r" b="b"/>
                <a:pathLst>
                  <a:path w="2360861" h="1189319">
                    <a:moveTo>
                      <a:pt x="419100" y="208615"/>
                    </a:moveTo>
                    <a:cubicBezTo>
                      <a:pt x="418584" y="93249"/>
                      <a:pt x="324916" y="0"/>
                      <a:pt x="209550" y="0"/>
                    </a:cubicBezTo>
                    <a:cubicBezTo>
                      <a:pt x="94183" y="0"/>
                      <a:pt x="515" y="93249"/>
                      <a:pt x="0" y="208615"/>
                    </a:cubicBezTo>
                    <a:cubicBezTo>
                      <a:pt x="515" y="323980"/>
                      <a:pt x="94183" y="417229"/>
                      <a:pt x="209550" y="417229"/>
                    </a:cubicBezTo>
                    <a:cubicBezTo>
                      <a:pt x="324916" y="417229"/>
                      <a:pt x="418584" y="323980"/>
                      <a:pt x="419100" y="208615"/>
                    </a:cubicBezTo>
                    <a:close/>
                    <a:moveTo>
                      <a:pt x="237414" y="144563"/>
                    </a:moveTo>
                    <a:cubicBezTo>
                      <a:pt x="202082" y="129380"/>
                      <a:pt x="161124" y="145612"/>
                      <a:pt x="145784" y="180875"/>
                    </a:cubicBezTo>
                    <a:cubicBezTo>
                      <a:pt x="130443" y="216138"/>
                      <a:pt x="146491" y="257168"/>
                      <a:pt x="181685" y="272666"/>
                    </a:cubicBezTo>
                    <a:lnTo>
                      <a:pt x="2253890" y="1174136"/>
                    </a:lnTo>
                    <a:cubicBezTo>
                      <a:pt x="2289222" y="1189319"/>
                      <a:pt x="2330180" y="1173088"/>
                      <a:pt x="2345520" y="1137825"/>
                    </a:cubicBezTo>
                    <a:cubicBezTo>
                      <a:pt x="2360860" y="1102562"/>
                      <a:pt x="2344813" y="1061531"/>
                      <a:pt x="2309619" y="1046033"/>
                    </a:cubicBezTo>
                    <a:close/>
                  </a:path>
                </a:pathLst>
              </a:custGeom>
              <a:solidFill>
                <a:srgbClr val="6FBF38"/>
              </a:solidFill>
            </p:spPr>
          </p:sp>
          <p:sp>
            <p:nvSpPr>
              <p:cNvPr id="35" name="Freeform 35"/>
              <p:cNvSpPr/>
              <p:nvPr/>
            </p:nvSpPr>
            <p:spPr>
              <a:xfrm>
                <a:off x="4970962" y="1724353"/>
                <a:ext cx="2360453" cy="2991612"/>
              </a:xfrm>
              <a:custGeom>
                <a:avLst/>
                <a:gdLst/>
                <a:ahLst/>
                <a:cxnLst/>
                <a:rect l="l" t="t" r="r" b="b"/>
                <a:pathLst>
                  <a:path w="2360453" h="2991612">
                    <a:moveTo>
                      <a:pt x="419100" y="2782998"/>
                    </a:moveTo>
                    <a:cubicBezTo>
                      <a:pt x="418585" y="2667632"/>
                      <a:pt x="324917" y="2574383"/>
                      <a:pt x="209550" y="2574383"/>
                    </a:cubicBezTo>
                    <a:cubicBezTo>
                      <a:pt x="94184" y="2574383"/>
                      <a:pt x="516" y="2667632"/>
                      <a:pt x="0" y="2782998"/>
                    </a:cubicBezTo>
                    <a:cubicBezTo>
                      <a:pt x="516" y="2898363"/>
                      <a:pt x="94184" y="2991613"/>
                      <a:pt x="209550" y="2991613"/>
                    </a:cubicBezTo>
                    <a:cubicBezTo>
                      <a:pt x="324917" y="2991613"/>
                      <a:pt x="418585" y="2898363"/>
                      <a:pt x="419100" y="2782998"/>
                    </a:cubicBezTo>
                    <a:close/>
                    <a:moveTo>
                      <a:pt x="154105" y="2740514"/>
                    </a:moveTo>
                    <a:cubicBezTo>
                      <a:pt x="130853" y="2771143"/>
                      <a:pt x="136731" y="2814806"/>
                      <a:pt x="167256" y="2838196"/>
                    </a:cubicBezTo>
                    <a:cubicBezTo>
                      <a:pt x="197781" y="2861585"/>
                      <a:pt x="241470" y="2855902"/>
                      <a:pt x="264996" y="2825482"/>
                    </a:cubicBezTo>
                    <a:lnTo>
                      <a:pt x="2337200" y="121071"/>
                    </a:lnTo>
                    <a:cubicBezTo>
                      <a:pt x="2360453" y="90442"/>
                      <a:pt x="2354575" y="46779"/>
                      <a:pt x="2324049" y="23390"/>
                    </a:cubicBezTo>
                    <a:cubicBezTo>
                      <a:pt x="2293525" y="0"/>
                      <a:pt x="2249836" y="5683"/>
                      <a:pt x="2226310" y="36103"/>
                    </a:cubicBezTo>
                    <a:close/>
                  </a:path>
                </a:pathLst>
              </a:custGeom>
              <a:solidFill>
                <a:srgbClr val="6FBF38"/>
              </a:solidFill>
            </p:spPr>
          </p:sp>
          <p:sp>
            <p:nvSpPr>
              <p:cNvPr id="36" name="Freeform 36"/>
              <p:cNvSpPr/>
              <p:nvPr/>
            </p:nvSpPr>
            <p:spPr>
              <a:xfrm>
                <a:off x="7043168" y="1233737"/>
                <a:ext cx="2491305" cy="777818"/>
              </a:xfrm>
              <a:custGeom>
                <a:avLst/>
                <a:gdLst/>
                <a:ahLst/>
                <a:cxnLst/>
                <a:rect l="l" t="t" r="r" b="b"/>
                <a:pathLst>
                  <a:path w="2491305" h="777818">
                    <a:moveTo>
                      <a:pt x="419100" y="569203"/>
                    </a:moveTo>
                    <a:cubicBezTo>
                      <a:pt x="418584" y="453838"/>
                      <a:pt x="324916" y="360588"/>
                      <a:pt x="209550" y="360588"/>
                    </a:cubicBezTo>
                    <a:cubicBezTo>
                      <a:pt x="94183" y="360588"/>
                      <a:pt x="516" y="453838"/>
                      <a:pt x="0" y="569203"/>
                    </a:cubicBezTo>
                    <a:cubicBezTo>
                      <a:pt x="516" y="684569"/>
                      <a:pt x="94183" y="777818"/>
                      <a:pt x="209550" y="777818"/>
                    </a:cubicBezTo>
                    <a:cubicBezTo>
                      <a:pt x="324916" y="777818"/>
                      <a:pt x="418584" y="684569"/>
                      <a:pt x="419100" y="569203"/>
                    </a:cubicBezTo>
                    <a:close/>
                    <a:moveTo>
                      <a:pt x="197575" y="500387"/>
                    </a:moveTo>
                    <a:cubicBezTo>
                      <a:pt x="159718" y="507149"/>
                      <a:pt x="134448" y="543238"/>
                      <a:pt x="141041" y="581125"/>
                    </a:cubicBezTo>
                    <a:cubicBezTo>
                      <a:pt x="147633" y="619011"/>
                      <a:pt x="183609" y="644443"/>
                      <a:pt x="221524" y="638019"/>
                    </a:cubicBezTo>
                    <a:lnTo>
                      <a:pt x="2293730" y="277431"/>
                    </a:lnTo>
                    <a:cubicBezTo>
                      <a:pt x="2331586" y="270669"/>
                      <a:pt x="2356856" y="234580"/>
                      <a:pt x="2350263" y="196694"/>
                    </a:cubicBezTo>
                    <a:cubicBezTo>
                      <a:pt x="2343671" y="158808"/>
                      <a:pt x="2307695" y="133376"/>
                      <a:pt x="2269780" y="139799"/>
                    </a:cubicBezTo>
                    <a:close/>
                    <a:moveTo>
                      <a:pt x="2491304" y="208615"/>
                    </a:moveTo>
                    <a:cubicBezTo>
                      <a:pt x="2490788" y="93250"/>
                      <a:pt x="2397121" y="0"/>
                      <a:pt x="2281754" y="0"/>
                    </a:cubicBezTo>
                    <a:cubicBezTo>
                      <a:pt x="2166388" y="0"/>
                      <a:pt x="2072721" y="93250"/>
                      <a:pt x="2072204" y="208615"/>
                    </a:cubicBezTo>
                    <a:cubicBezTo>
                      <a:pt x="2072721" y="323981"/>
                      <a:pt x="2166388" y="417230"/>
                      <a:pt x="2281754" y="417230"/>
                    </a:cubicBezTo>
                    <a:cubicBezTo>
                      <a:pt x="2397121" y="417230"/>
                      <a:pt x="2490788" y="323981"/>
                      <a:pt x="2491304" y="208615"/>
                    </a:cubicBezTo>
                    <a:close/>
                  </a:path>
                </a:pathLst>
              </a:custGeom>
              <a:solidFill>
                <a:srgbClr val="6FBF38"/>
              </a:solidFill>
            </p:spPr>
          </p:sp>
        </p:grpSp>
      </p:grpSp>
      <p:pic>
        <p:nvPicPr>
          <p:cNvPr id="37" name="Picture 3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25421" y="3807457"/>
            <a:ext cx="325126" cy="325126"/>
          </a:xfrm>
          <a:prstGeom prst="rect">
            <a:avLst/>
          </a:prstGeom>
        </p:spPr>
      </p:pic>
      <p:pic>
        <p:nvPicPr>
          <p:cNvPr id="38" name="Picture 3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425421" y="6093142"/>
            <a:ext cx="325126" cy="325126"/>
          </a:xfrm>
          <a:prstGeom prst="rect">
            <a:avLst/>
          </a:prstGeom>
        </p:spPr>
      </p:pic>
      <p:sp>
        <p:nvSpPr>
          <p:cNvPr id="39" name="TextBox 39"/>
          <p:cNvSpPr txBox="1"/>
          <p:nvPr/>
        </p:nvSpPr>
        <p:spPr>
          <a:xfrm>
            <a:off x="1014121" y="3882991"/>
            <a:ext cx="7076866" cy="561975"/>
          </a:xfrm>
          <a:prstGeom prst="rect">
            <a:avLst/>
          </a:prstGeom>
        </p:spPr>
        <p:txBody>
          <a:bodyPr lIns="0" tIns="0" rIns="0" bIns="0" rtlCol="0" anchor="t">
            <a:spAutoFit/>
          </a:bodyPr>
          <a:lstStyle/>
          <a:p>
            <a:pPr marL="0" lvl="1" indent="0" algn="l">
              <a:lnSpc>
                <a:spcPts val="4500"/>
              </a:lnSpc>
              <a:spcBef>
                <a:spcPct val="0"/>
              </a:spcBef>
            </a:pPr>
            <a:r>
              <a:rPr lang="en-US" sz="3000">
                <a:solidFill>
                  <a:srgbClr val="2B5010"/>
                </a:solidFill>
                <a:latin typeface="Roboto Bold"/>
              </a:rPr>
              <a:t>Positive impact on Sales Campaign </a:t>
            </a:r>
          </a:p>
        </p:txBody>
      </p:sp>
      <p:sp>
        <p:nvSpPr>
          <p:cNvPr id="40" name="TextBox 40"/>
          <p:cNvSpPr txBox="1"/>
          <p:nvPr/>
        </p:nvSpPr>
        <p:spPr>
          <a:xfrm>
            <a:off x="1014121" y="5936618"/>
            <a:ext cx="4569717" cy="542925"/>
          </a:xfrm>
          <a:prstGeom prst="rect">
            <a:avLst/>
          </a:prstGeom>
        </p:spPr>
        <p:txBody>
          <a:bodyPr lIns="0" tIns="0" rIns="0" bIns="0" rtlCol="0" anchor="t">
            <a:spAutoFit/>
          </a:bodyPr>
          <a:lstStyle/>
          <a:p>
            <a:pPr marL="0" lvl="1" indent="0" algn="l">
              <a:lnSpc>
                <a:spcPts val="4499"/>
              </a:lnSpc>
              <a:spcBef>
                <a:spcPct val="0"/>
              </a:spcBef>
            </a:pPr>
            <a:r>
              <a:rPr lang="en-US" sz="2999">
                <a:solidFill>
                  <a:srgbClr val="2B5010"/>
                </a:solidFill>
                <a:latin typeface="Roboto Bold"/>
              </a:rPr>
              <a:t>Spike in Projected Sales</a:t>
            </a:r>
          </a:p>
        </p:txBody>
      </p:sp>
      <p:pic>
        <p:nvPicPr>
          <p:cNvPr id="41" name="Picture 4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425421" y="5014627"/>
            <a:ext cx="325126" cy="325126"/>
          </a:xfrm>
          <a:prstGeom prst="rect">
            <a:avLst/>
          </a:prstGeom>
        </p:spPr>
      </p:pic>
      <p:sp>
        <p:nvSpPr>
          <p:cNvPr id="42" name="TextBox 42"/>
          <p:cNvSpPr txBox="1"/>
          <p:nvPr/>
        </p:nvSpPr>
        <p:spPr>
          <a:xfrm>
            <a:off x="1014121" y="4858102"/>
            <a:ext cx="3327702" cy="542925"/>
          </a:xfrm>
          <a:prstGeom prst="rect">
            <a:avLst/>
          </a:prstGeom>
        </p:spPr>
        <p:txBody>
          <a:bodyPr lIns="0" tIns="0" rIns="0" bIns="0" rtlCol="0" anchor="t">
            <a:spAutoFit/>
          </a:bodyPr>
          <a:lstStyle/>
          <a:p>
            <a:pPr marL="0" lvl="1" indent="0" algn="l">
              <a:lnSpc>
                <a:spcPts val="4499"/>
              </a:lnSpc>
              <a:spcBef>
                <a:spcPct val="0"/>
              </a:spcBef>
            </a:pPr>
            <a:r>
              <a:rPr lang="en-US" sz="2999">
                <a:solidFill>
                  <a:srgbClr val="2B5010"/>
                </a:solidFill>
                <a:latin typeface="Roboto Bold"/>
              </a:rPr>
              <a:t>Cost Effectiveness</a:t>
            </a:r>
          </a:p>
        </p:txBody>
      </p:sp>
      <p:grpSp>
        <p:nvGrpSpPr>
          <p:cNvPr id="43" name="Group 43"/>
          <p:cNvGrpSpPr/>
          <p:nvPr/>
        </p:nvGrpSpPr>
        <p:grpSpPr>
          <a:xfrm>
            <a:off x="-125285" y="1534478"/>
            <a:ext cx="6927238" cy="870488"/>
            <a:chOff x="0" y="0"/>
            <a:chExt cx="1824458" cy="229264"/>
          </a:xfrm>
        </p:grpSpPr>
        <p:sp>
          <p:nvSpPr>
            <p:cNvPr id="44" name="Freeform 44"/>
            <p:cNvSpPr/>
            <p:nvPr/>
          </p:nvSpPr>
          <p:spPr>
            <a:xfrm>
              <a:off x="0" y="0"/>
              <a:ext cx="1824458" cy="229264"/>
            </a:xfrm>
            <a:custGeom>
              <a:avLst/>
              <a:gdLst/>
              <a:ahLst/>
              <a:cxnLst/>
              <a:rect l="l" t="t" r="r" b="b"/>
              <a:pathLst>
                <a:path w="1824458" h="229264">
                  <a:moveTo>
                    <a:pt x="0" y="0"/>
                  </a:moveTo>
                  <a:lnTo>
                    <a:pt x="1824458" y="0"/>
                  </a:lnTo>
                  <a:lnTo>
                    <a:pt x="1824458" y="229264"/>
                  </a:lnTo>
                  <a:lnTo>
                    <a:pt x="0" y="229264"/>
                  </a:lnTo>
                  <a:close/>
                </a:path>
              </a:pathLst>
            </a:custGeom>
            <a:solidFill>
              <a:srgbClr val="2B5010"/>
            </a:solidFill>
          </p:spPr>
        </p:sp>
        <p:sp>
          <p:nvSpPr>
            <p:cNvPr id="45" name="TextBox 45"/>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46" name="TextBox 46"/>
          <p:cNvSpPr txBox="1"/>
          <p:nvPr/>
        </p:nvSpPr>
        <p:spPr>
          <a:xfrm>
            <a:off x="19504" y="1623994"/>
            <a:ext cx="6617346" cy="574040"/>
          </a:xfrm>
          <a:prstGeom prst="rect">
            <a:avLst/>
          </a:prstGeom>
        </p:spPr>
        <p:txBody>
          <a:bodyPr lIns="0" tIns="0" rIns="0" bIns="0" rtlCol="0" anchor="t">
            <a:spAutoFit/>
          </a:bodyPr>
          <a:lstStyle/>
          <a:p>
            <a:pPr>
              <a:lnSpc>
                <a:spcPts val="4479"/>
              </a:lnSpc>
            </a:pPr>
            <a:r>
              <a:rPr lang="en-US" sz="3999">
                <a:solidFill>
                  <a:srgbClr val="FFFFFF"/>
                </a:solidFill>
                <a:latin typeface="Roboto"/>
              </a:rPr>
              <a:t>Organizational Benefits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547" b="7547"/>
          <a:stretch>
            <a:fillRect/>
          </a:stretch>
        </p:blipFill>
        <p:spPr>
          <a:xfrm>
            <a:off x="0" y="0"/>
            <a:ext cx="18288000" cy="10287000"/>
          </a:xfrm>
          <a:prstGeom prst="rect">
            <a:avLst/>
          </a:prstGeom>
        </p:spPr>
      </p:pic>
      <p:grpSp>
        <p:nvGrpSpPr>
          <p:cNvPr id="3" name="Group 3"/>
          <p:cNvGrpSpPr>
            <a:grpSpLocks noChangeAspect="1"/>
          </p:cNvGrpSpPr>
          <p:nvPr/>
        </p:nvGrpSpPr>
        <p:grpSpPr>
          <a:xfrm>
            <a:off x="-2606174" y="-1791415"/>
            <a:ext cx="13888879" cy="13888879"/>
            <a:chOff x="0" y="0"/>
            <a:chExt cx="6355080" cy="6355080"/>
          </a:xfrm>
        </p:grpSpPr>
        <p:sp>
          <p:nvSpPr>
            <p:cNvPr id="4" name="Freeform 4"/>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5" name="Group 5"/>
          <p:cNvGrpSpPr/>
          <p:nvPr/>
        </p:nvGrpSpPr>
        <p:grpSpPr>
          <a:xfrm>
            <a:off x="-2647773" y="-1778509"/>
            <a:ext cx="13888879" cy="1388887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6601"/>
            </a:solidFill>
          </p:spPr>
        </p:sp>
        <p:sp>
          <p:nvSpPr>
            <p:cNvPr id="7" name="TextBox 7"/>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8" name="Group 8"/>
          <p:cNvGrpSpPr/>
          <p:nvPr/>
        </p:nvGrpSpPr>
        <p:grpSpPr>
          <a:xfrm>
            <a:off x="6790321" y="3095342"/>
            <a:ext cx="11497679" cy="4141177"/>
            <a:chOff x="0" y="0"/>
            <a:chExt cx="3028195" cy="1090680"/>
          </a:xfrm>
        </p:grpSpPr>
        <p:sp>
          <p:nvSpPr>
            <p:cNvPr id="9" name="Freeform 9"/>
            <p:cNvSpPr/>
            <p:nvPr/>
          </p:nvSpPr>
          <p:spPr>
            <a:xfrm>
              <a:off x="0" y="0"/>
              <a:ext cx="3028195" cy="1090680"/>
            </a:xfrm>
            <a:custGeom>
              <a:avLst/>
              <a:gdLst/>
              <a:ahLst/>
              <a:cxnLst/>
              <a:rect l="l" t="t" r="r" b="b"/>
              <a:pathLst>
                <a:path w="3028195" h="1090680">
                  <a:moveTo>
                    <a:pt x="0" y="0"/>
                  </a:moveTo>
                  <a:lnTo>
                    <a:pt x="3028195" y="0"/>
                  </a:lnTo>
                  <a:lnTo>
                    <a:pt x="3028195" y="1090680"/>
                  </a:lnTo>
                  <a:lnTo>
                    <a:pt x="0" y="1090680"/>
                  </a:lnTo>
                  <a:close/>
                </a:path>
              </a:pathLst>
            </a:custGeom>
            <a:solidFill>
              <a:srgbClr val="008000"/>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11" name="AutoShape 11"/>
          <p:cNvSpPr/>
          <p:nvPr/>
        </p:nvSpPr>
        <p:spPr>
          <a:xfrm>
            <a:off x="7564633" y="3100105"/>
            <a:ext cx="10723367" cy="0"/>
          </a:xfrm>
          <a:prstGeom prst="line">
            <a:avLst/>
          </a:prstGeom>
          <a:ln w="38100" cap="flat">
            <a:solidFill>
              <a:srgbClr val="FFFFFF"/>
            </a:solidFill>
            <a:prstDash val="solid"/>
            <a:headEnd type="none" w="sm" len="sm"/>
            <a:tailEnd type="none" w="sm" len="sm"/>
          </a:ln>
        </p:spPr>
      </p:sp>
      <p:sp>
        <p:nvSpPr>
          <p:cNvPr id="12" name="AutoShape 12"/>
          <p:cNvSpPr/>
          <p:nvPr/>
        </p:nvSpPr>
        <p:spPr>
          <a:xfrm>
            <a:off x="7564633" y="7198419"/>
            <a:ext cx="10723367" cy="0"/>
          </a:xfrm>
          <a:prstGeom prst="line">
            <a:avLst/>
          </a:prstGeom>
          <a:ln w="38100" cap="flat">
            <a:solidFill>
              <a:srgbClr val="FFFFFF"/>
            </a:solidFill>
            <a:prstDash val="solid"/>
            <a:headEnd type="none" w="sm" len="sm"/>
            <a:tailEnd type="none" w="sm" len="sm"/>
          </a:ln>
        </p:spPr>
      </p:sp>
      <p:grpSp>
        <p:nvGrpSpPr>
          <p:cNvPr id="13" name="Group 13"/>
          <p:cNvGrpSpPr/>
          <p:nvPr/>
        </p:nvGrpSpPr>
        <p:grpSpPr>
          <a:xfrm>
            <a:off x="-1013752" y="-22431"/>
            <a:ext cx="10331861" cy="10331861"/>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8000">
                <a:alpha val="95686"/>
              </a:srgbClr>
            </a:solidFill>
          </p:spPr>
        </p:sp>
        <p:sp>
          <p:nvSpPr>
            <p:cNvPr id="15" name="TextBox 15"/>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sp>
        <p:nvSpPr>
          <p:cNvPr id="16" name="TextBox 16"/>
          <p:cNvSpPr txBox="1"/>
          <p:nvPr/>
        </p:nvSpPr>
        <p:spPr>
          <a:xfrm>
            <a:off x="9318110" y="4105524"/>
            <a:ext cx="8178942" cy="1717691"/>
          </a:xfrm>
          <a:prstGeom prst="rect">
            <a:avLst/>
          </a:prstGeom>
        </p:spPr>
        <p:txBody>
          <a:bodyPr lIns="0" tIns="0" rIns="0" bIns="0" rtlCol="0" anchor="t">
            <a:spAutoFit/>
          </a:bodyPr>
          <a:lstStyle/>
          <a:p>
            <a:pPr>
              <a:lnSpc>
                <a:spcPts val="13999"/>
              </a:lnSpc>
            </a:pPr>
            <a:r>
              <a:rPr lang="en-US" sz="9999" spc="919">
                <a:solidFill>
                  <a:srgbClr val="FFFFFF"/>
                </a:solidFill>
                <a:latin typeface="Roboto Bold"/>
              </a:rPr>
              <a:t>THANK YOU</a:t>
            </a:r>
          </a:p>
        </p:txBody>
      </p:sp>
      <p:grpSp>
        <p:nvGrpSpPr>
          <p:cNvPr id="17" name="Group 17"/>
          <p:cNvGrpSpPr/>
          <p:nvPr/>
        </p:nvGrpSpPr>
        <p:grpSpPr>
          <a:xfrm>
            <a:off x="362109" y="1208942"/>
            <a:ext cx="7869115" cy="7869115"/>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79B507">
                <a:alpha val="40784"/>
              </a:srgbClr>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3359"/>
                </a:lnSpc>
              </a:pPr>
              <a:endParaRPr/>
            </a:p>
          </p:txBody>
        </p:sp>
      </p:grpSp>
      <p:grpSp>
        <p:nvGrpSpPr>
          <p:cNvPr id="20" name="Group 20"/>
          <p:cNvGrpSpPr>
            <a:grpSpLocks noChangeAspect="1"/>
          </p:cNvGrpSpPr>
          <p:nvPr/>
        </p:nvGrpSpPr>
        <p:grpSpPr>
          <a:xfrm>
            <a:off x="955732" y="1729585"/>
            <a:ext cx="6681869" cy="6681869"/>
            <a:chOff x="0" y="0"/>
            <a:chExt cx="6355080" cy="6355080"/>
          </a:xfrm>
        </p:grpSpPr>
        <p:sp>
          <p:nvSpPr>
            <p:cNvPr id="21" name="Freeform 21"/>
            <p:cNvSpPr/>
            <p:nvPr/>
          </p:nvSpPr>
          <p:spPr>
            <a:xfrm>
              <a:off x="0" y="0"/>
              <a:ext cx="6355080" cy="6355080"/>
            </a:xfrm>
            <a:custGeom>
              <a:avLst/>
              <a:gdLst/>
              <a:ahLst/>
              <a:cxnLst/>
              <a:rect l="l" t="t" r="r" b="b"/>
              <a:pathLst>
                <a:path w="6355080" h="6355080">
                  <a:moveTo>
                    <a:pt x="3177540" y="6355080"/>
                  </a:moveTo>
                  <a:cubicBezTo>
                    <a:pt x="2329180" y="6355080"/>
                    <a:pt x="1530350" y="6024880"/>
                    <a:pt x="930910" y="5424170"/>
                  </a:cubicBezTo>
                  <a:cubicBezTo>
                    <a:pt x="330200" y="4824730"/>
                    <a:pt x="0" y="4025900"/>
                    <a:pt x="0" y="3177540"/>
                  </a:cubicBezTo>
                  <a:cubicBezTo>
                    <a:pt x="0" y="2329180"/>
                    <a:pt x="330200" y="1530350"/>
                    <a:pt x="930910" y="930910"/>
                  </a:cubicBezTo>
                  <a:cubicBezTo>
                    <a:pt x="1530350" y="330200"/>
                    <a:pt x="2329180" y="0"/>
                    <a:pt x="3177540" y="0"/>
                  </a:cubicBezTo>
                  <a:cubicBezTo>
                    <a:pt x="4025900" y="0"/>
                    <a:pt x="4824730" y="330200"/>
                    <a:pt x="5424170" y="930910"/>
                  </a:cubicBezTo>
                  <a:cubicBezTo>
                    <a:pt x="6024880" y="1531620"/>
                    <a:pt x="6355080" y="2329180"/>
                    <a:pt x="6355080" y="3177540"/>
                  </a:cubicBezTo>
                  <a:cubicBezTo>
                    <a:pt x="6355080" y="4025900"/>
                    <a:pt x="6024880" y="4824730"/>
                    <a:pt x="5424170" y="5424170"/>
                  </a:cubicBezTo>
                  <a:cubicBezTo>
                    <a:pt x="4824730" y="6024880"/>
                    <a:pt x="4025900" y="6355080"/>
                    <a:pt x="3177540" y="6355080"/>
                  </a:cubicBezTo>
                  <a:close/>
                  <a:moveTo>
                    <a:pt x="3177540" y="190500"/>
                  </a:moveTo>
                  <a:cubicBezTo>
                    <a:pt x="2379980" y="190500"/>
                    <a:pt x="1629410" y="501650"/>
                    <a:pt x="1065530" y="1065530"/>
                  </a:cubicBezTo>
                  <a:cubicBezTo>
                    <a:pt x="501650" y="1629410"/>
                    <a:pt x="190500" y="2379980"/>
                    <a:pt x="190500" y="3177540"/>
                  </a:cubicBezTo>
                  <a:cubicBezTo>
                    <a:pt x="190500" y="3975100"/>
                    <a:pt x="501650" y="4725670"/>
                    <a:pt x="1065530" y="5289550"/>
                  </a:cubicBezTo>
                  <a:cubicBezTo>
                    <a:pt x="1629410" y="5853430"/>
                    <a:pt x="2379980" y="6164580"/>
                    <a:pt x="3177540" y="6164580"/>
                  </a:cubicBezTo>
                  <a:cubicBezTo>
                    <a:pt x="3975100" y="6164580"/>
                    <a:pt x="4725670" y="5853430"/>
                    <a:pt x="5289550" y="5289550"/>
                  </a:cubicBezTo>
                  <a:cubicBezTo>
                    <a:pt x="5853430" y="4725670"/>
                    <a:pt x="6164580" y="3975100"/>
                    <a:pt x="6164580" y="3177540"/>
                  </a:cubicBezTo>
                  <a:cubicBezTo>
                    <a:pt x="6164580" y="2379980"/>
                    <a:pt x="5853430" y="1629410"/>
                    <a:pt x="5289550" y="1065530"/>
                  </a:cubicBezTo>
                  <a:cubicBezTo>
                    <a:pt x="4725670" y="501650"/>
                    <a:pt x="3975100" y="190500"/>
                    <a:pt x="3177540" y="190500"/>
                  </a:cubicBezTo>
                  <a:close/>
                </a:path>
              </a:pathLst>
            </a:custGeom>
            <a:solidFill>
              <a:srgbClr val="FFFFFF"/>
            </a:solidFill>
          </p:spPr>
        </p:sp>
      </p:grpSp>
      <p:grpSp>
        <p:nvGrpSpPr>
          <p:cNvPr id="22" name="Group 22"/>
          <p:cNvGrpSpPr>
            <a:grpSpLocks noChangeAspect="1"/>
          </p:cNvGrpSpPr>
          <p:nvPr/>
        </p:nvGrpSpPr>
        <p:grpSpPr>
          <a:xfrm>
            <a:off x="1028700" y="1808330"/>
            <a:ext cx="6524404" cy="6524378"/>
            <a:chOff x="0" y="0"/>
            <a:chExt cx="6350000" cy="6349975"/>
          </a:xfrm>
        </p:grpSpPr>
        <p:sp>
          <p:nvSpPr>
            <p:cNvPr id="23" name="Freeform 2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24906" r="-24906"/>
              </a:stretch>
            </a:blip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285" y="1534478"/>
            <a:ext cx="4578209" cy="870488"/>
            <a:chOff x="0" y="0"/>
            <a:chExt cx="1205783" cy="229264"/>
          </a:xfrm>
        </p:grpSpPr>
        <p:sp>
          <p:nvSpPr>
            <p:cNvPr id="3" name="Freeform 3"/>
            <p:cNvSpPr/>
            <p:nvPr/>
          </p:nvSpPr>
          <p:spPr>
            <a:xfrm>
              <a:off x="0" y="0"/>
              <a:ext cx="1205783" cy="229264"/>
            </a:xfrm>
            <a:custGeom>
              <a:avLst/>
              <a:gdLst/>
              <a:ahLst/>
              <a:cxnLst/>
              <a:rect l="l" t="t" r="r" b="b"/>
              <a:pathLst>
                <a:path w="1205783" h="229264">
                  <a:moveTo>
                    <a:pt x="0" y="0"/>
                  </a:moveTo>
                  <a:lnTo>
                    <a:pt x="1205783" y="0"/>
                  </a:lnTo>
                  <a:lnTo>
                    <a:pt x="1205783" y="229264"/>
                  </a:lnTo>
                  <a:lnTo>
                    <a:pt x="0" y="229264"/>
                  </a:lnTo>
                  <a:close/>
                </a:path>
              </a:pathLst>
            </a:custGeom>
            <a:solidFill>
              <a:srgbClr val="2B5010"/>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srcRect/>
          <a:stretch>
            <a:fillRect/>
          </a:stretch>
        </p:blipFill>
        <p:spPr>
          <a:xfrm>
            <a:off x="0" y="2791074"/>
            <a:ext cx="18288000" cy="6399841"/>
          </a:xfrm>
          <a:prstGeom prst="rect">
            <a:avLst/>
          </a:prstGeom>
        </p:spPr>
      </p:pic>
      <p:sp>
        <p:nvSpPr>
          <p:cNvPr id="6" name="TextBox 6"/>
          <p:cNvSpPr txBox="1"/>
          <p:nvPr/>
        </p:nvSpPr>
        <p:spPr>
          <a:xfrm>
            <a:off x="640674" y="1563053"/>
            <a:ext cx="3812250" cy="880110"/>
          </a:xfrm>
          <a:prstGeom prst="rect">
            <a:avLst/>
          </a:prstGeom>
        </p:spPr>
        <p:txBody>
          <a:bodyPr lIns="0" tIns="0" rIns="0" bIns="0" rtlCol="0" anchor="t">
            <a:spAutoFit/>
          </a:bodyPr>
          <a:lstStyle/>
          <a:p>
            <a:pPr>
              <a:lnSpc>
                <a:spcPts val="6720"/>
              </a:lnSpc>
            </a:pPr>
            <a:r>
              <a:rPr lang="en-US" sz="6000">
                <a:solidFill>
                  <a:srgbClr val="FFFFFF"/>
                </a:solidFill>
                <a:latin typeface="Roboto Bold"/>
              </a:rPr>
              <a:t>The Team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566" r="10000" b="15566"/>
          <a:stretch>
            <a:fillRect/>
          </a:stretch>
        </p:blipFill>
        <p:spPr>
          <a:xfrm>
            <a:off x="8205059" y="0"/>
            <a:ext cx="10082941" cy="10287000"/>
          </a:xfrm>
          <a:prstGeom prst="rect">
            <a:avLst/>
          </a:prstGeom>
        </p:spPr>
      </p:pic>
      <p:grpSp>
        <p:nvGrpSpPr>
          <p:cNvPr id="3" name="Group 3"/>
          <p:cNvGrpSpPr/>
          <p:nvPr/>
        </p:nvGrpSpPr>
        <p:grpSpPr>
          <a:xfrm>
            <a:off x="-125285" y="1534478"/>
            <a:ext cx="4578209" cy="870488"/>
            <a:chOff x="0" y="0"/>
            <a:chExt cx="1205783" cy="229264"/>
          </a:xfrm>
        </p:grpSpPr>
        <p:sp>
          <p:nvSpPr>
            <p:cNvPr id="4" name="Freeform 4"/>
            <p:cNvSpPr/>
            <p:nvPr/>
          </p:nvSpPr>
          <p:spPr>
            <a:xfrm>
              <a:off x="0" y="0"/>
              <a:ext cx="1205783" cy="229264"/>
            </a:xfrm>
            <a:custGeom>
              <a:avLst/>
              <a:gdLst/>
              <a:ahLst/>
              <a:cxnLst/>
              <a:rect l="l" t="t" r="r" b="b"/>
              <a:pathLst>
                <a:path w="1205783" h="229264">
                  <a:moveTo>
                    <a:pt x="0" y="0"/>
                  </a:moveTo>
                  <a:lnTo>
                    <a:pt x="1205783" y="0"/>
                  </a:lnTo>
                  <a:lnTo>
                    <a:pt x="1205783" y="229264"/>
                  </a:lnTo>
                  <a:lnTo>
                    <a:pt x="0" y="229264"/>
                  </a:lnTo>
                  <a:close/>
                </a:path>
              </a:pathLst>
            </a:custGeom>
            <a:solidFill>
              <a:srgbClr val="2B5010"/>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pic>
        <p:nvPicPr>
          <p:cNvPr id="6" name="Picture 6"/>
          <p:cNvPicPr>
            <a:picLocks noChangeAspect="1"/>
          </p:cNvPicPr>
          <p:nvPr/>
        </p:nvPicPr>
        <p:blipFill>
          <a:blip r:embed="rId3"/>
          <a:srcRect/>
          <a:stretch>
            <a:fillRect/>
          </a:stretch>
        </p:blipFill>
        <p:spPr>
          <a:xfrm>
            <a:off x="10306785" y="921951"/>
            <a:ext cx="7379202" cy="7379202"/>
          </a:xfrm>
          <a:prstGeom prst="rect">
            <a:avLst/>
          </a:prstGeom>
        </p:spPr>
      </p:pic>
      <p:sp>
        <p:nvSpPr>
          <p:cNvPr id="7" name="TextBox 7"/>
          <p:cNvSpPr txBox="1"/>
          <p:nvPr/>
        </p:nvSpPr>
        <p:spPr>
          <a:xfrm>
            <a:off x="1272426" y="1524857"/>
            <a:ext cx="3180498" cy="880109"/>
          </a:xfrm>
          <a:prstGeom prst="rect">
            <a:avLst/>
          </a:prstGeom>
        </p:spPr>
        <p:txBody>
          <a:bodyPr lIns="0" tIns="0" rIns="0" bIns="0" rtlCol="0" anchor="t">
            <a:spAutoFit/>
          </a:bodyPr>
          <a:lstStyle/>
          <a:p>
            <a:pPr>
              <a:lnSpc>
                <a:spcPts val="6719"/>
              </a:lnSpc>
            </a:pPr>
            <a:r>
              <a:rPr lang="en-US" sz="5999">
                <a:solidFill>
                  <a:srgbClr val="FFFFFF"/>
                </a:solidFill>
                <a:latin typeface="Roboto"/>
              </a:rPr>
              <a:t>Overview</a:t>
            </a:r>
          </a:p>
        </p:txBody>
      </p:sp>
      <p:sp>
        <p:nvSpPr>
          <p:cNvPr id="8" name="TextBox 8"/>
          <p:cNvSpPr txBox="1"/>
          <p:nvPr/>
        </p:nvSpPr>
        <p:spPr>
          <a:xfrm>
            <a:off x="238275" y="3626194"/>
            <a:ext cx="7662155" cy="1697355"/>
          </a:xfrm>
          <a:prstGeom prst="rect">
            <a:avLst/>
          </a:prstGeom>
        </p:spPr>
        <p:txBody>
          <a:bodyPr lIns="0" tIns="0" rIns="0" bIns="0" rtlCol="0" anchor="t">
            <a:spAutoFit/>
          </a:bodyPr>
          <a:lstStyle/>
          <a:p>
            <a:pPr>
              <a:lnSpc>
                <a:spcPts val="3360"/>
              </a:lnSpc>
            </a:pPr>
            <a:r>
              <a:rPr lang="en-US" sz="3000">
                <a:solidFill>
                  <a:srgbClr val="284A0B"/>
                </a:solidFill>
                <a:latin typeface="Roboto Bold"/>
              </a:rPr>
              <a:t>Since the UN adopted the Sustainable Development Goals in 2015, the call to protect our planet has become a collective action.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49101" y="0"/>
            <a:ext cx="6638899" cy="10287000"/>
            <a:chOff x="0" y="0"/>
            <a:chExt cx="8851866" cy="13716000"/>
          </a:xfrm>
        </p:grpSpPr>
        <p:pic>
          <p:nvPicPr>
            <p:cNvPr id="3" name="Picture 3"/>
            <p:cNvPicPr>
              <a:picLocks noChangeAspect="1"/>
            </p:cNvPicPr>
            <p:nvPr/>
          </p:nvPicPr>
          <p:blipFill>
            <a:blip r:embed="rId3"/>
            <a:srcRect l="6975" r="6975"/>
            <a:stretch>
              <a:fillRect/>
            </a:stretch>
          </p:blipFill>
          <p:spPr>
            <a:xfrm>
              <a:off x="0" y="0"/>
              <a:ext cx="8851866" cy="13716000"/>
            </a:xfrm>
            <a:prstGeom prst="rect">
              <a:avLst/>
            </a:prstGeom>
          </p:spPr>
        </p:pic>
      </p:grpSp>
      <p:pic>
        <p:nvPicPr>
          <p:cNvPr id="4" name="Picture 4"/>
          <p:cNvPicPr>
            <a:picLocks noChangeAspect="1"/>
          </p:cNvPicPr>
          <p:nvPr/>
        </p:nvPicPr>
        <p:blipFill>
          <a:blip r:embed="rId4"/>
          <a:srcRect l="3990" r="3990"/>
          <a:stretch>
            <a:fillRect/>
          </a:stretch>
        </p:blipFill>
        <p:spPr>
          <a:xfrm>
            <a:off x="11649101" y="5379891"/>
            <a:ext cx="6638899" cy="4907109"/>
          </a:xfrm>
          <a:prstGeom prst="rect">
            <a:avLst/>
          </a:prstGeom>
        </p:spPr>
      </p:pic>
      <p:sp>
        <p:nvSpPr>
          <p:cNvPr id="5" name="TextBox 5"/>
          <p:cNvSpPr txBox="1"/>
          <p:nvPr/>
        </p:nvSpPr>
        <p:spPr>
          <a:xfrm>
            <a:off x="770937" y="3697776"/>
            <a:ext cx="10021090" cy="3373755"/>
          </a:xfrm>
          <a:prstGeom prst="rect">
            <a:avLst/>
          </a:prstGeom>
        </p:spPr>
        <p:txBody>
          <a:bodyPr lIns="0" tIns="0" rIns="0" bIns="0" rtlCol="0" anchor="t">
            <a:spAutoFit/>
          </a:bodyPr>
          <a:lstStyle/>
          <a:p>
            <a:pPr algn="just">
              <a:lnSpc>
                <a:spcPts val="3360"/>
              </a:lnSpc>
            </a:pPr>
            <a:r>
              <a:rPr lang="en-US" sz="3000">
                <a:solidFill>
                  <a:srgbClr val="284A0B"/>
                </a:solidFill>
                <a:latin typeface="Roboto Bold"/>
              </a:rPr>
              <a:t>According to the report from your 2021 AGM;</a:t>
            </a:r>
          </a:p>
          <a:p>
            <a:pPr algn="just">
              <a:lnSpc>
                <a:spcPts val="3360"/>
              </a:lnSpc>
            </a:pPr>
            <a:endParaRPr lang="en-US" sz="3000">
              <a:solidFill>
                <a:srgbClr val="284A0B"/>
              </a:solidFill>
              <a:latin typeface="Roboto Bold"/>
            </a:endParaRPr>
          </a:p>
          <a:p>
            <a:pPr marL="647700" lvl="1" indent="-323850" algn="just">
              <a:lnSpc>
                <a:spcPts val="3360"/>
              </a:lnSpc>
              <a:buFont typeface="Arial"/>
              <a:buChar char="•"/>
            </a:pPr>
            <a:r>
              <a:rPr lang="en-US" sz="3000">
                <a:solidFill>
                  <a:srgbClr val="D3593C"/>
                </a:solidFill>
                <a:latin typeface="Roboto Bold"/>
              </a:rPr>
              <a:t>GWS Global's inability to breakeven despite the huge investment in environment friendly products and services.</a:t>
            </a:r>
          </a:p>
          <a:p>
            <a:pPr algn="just">
              <a:lnSpc>
                <a:spcPts val="3360"/>
              </a:lnSpc>
            </a:pPr>
            <a:endParaRPr lang="en-US" sz="3000">
              <a:solidFill>
                <a:srgbClr val="D3593C"/>
              </a:solidFill>
              <a:latin typeface="Roboto Bold"/>
            </a:endParaRPr>
          </a:p>
          <a:p>
            <a:pPr marL="647700" lvl="1" indent="-323850" algn="just">
              <a:lnSpc>
                <a:spcPts val="3360"/>
              </a:lnSpc>
              <a:buFont typeface="Arial"/>
              <a:buChar char="•"/>
            </a:pPr>
            <a:r>
              <a:rPr lang="en-US" sz="3000">
                <a:solidFill>
                  <a:srgbClr val="D3593C"/>
                </a:solidFill>
                <a:latin typeface="Roboto Bold"/>
              </a:rPr>
              <a:t>Failed sales campaign due to the level of awareness and climate change sentiments of targeted audience.</a:t>
            </a:r>
          </a:p>
        </p:txBody>
      </p:sp>
      <p:grpSp>
        <p:nvGrpSpPr>
          <p:cNvPr id="6" name="Group 6"/>
          <p:cNvGrpSpPr/>
          <p:nvPr/>
        </p:nvGrpSpPr>
        <p:grpSpPr>
          <a:xfrm>
            <a:off x="-125285" y="1534478"/>
            <a:ext cx="6873237" cy="870488"/>
            <a:chOff x="0" y="0"/>
            <a:chExt cx="1810235" cy="229264"/>
          </a:xfrm>
        </p:grpSpPr>
        <p:sp>
          <p:nvSpPr>
            <p:cNvPr id="7" name="Freeform 7"/>
            <p:cNvSpPr/>
            <p:nvPr/>
          </p:nvSpPr>
          <p:spPr>
            <a:xfrm>
              <a:off x="0" y="0"/>
              <a:ext cx="1810235" cy="229264"/>
            </a:xfrm>
            <a:custGeom>
              <a:avLst/>
              <a:gdLst/>
              <a:ahLst/>
              <a:cxnLst/>
              <a:rect l="l" t="t" r="r" b="b"/>
              <a:pathLst>
                <a:path w="1810235" h="229264">
                  <a:moveTo>
                    <a:pt x="0" y="0"/>
                  </a:moveTo>
                  <a:lnTo>
                    <a:pt x="1810235" y="0"/>
                  </a:lnTo>
                  <a:lnTo>
                    <a:pt x="1810235" y="229264"/>
                  </a:lnTo>
                  <a:lnTo>
                    <a:pt x="0" y="229264"/>
                  </a:lnTo>
                  <a:close/>
                </a:path>
              </a:pathLst>
            </a:custGeom>
            <a:solidFill>
              <a:srgbClr val="2B5010"/>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6564" y="1563053"/>
            <a:ext cx="6609540" cy="880109"/>
          </a:xfrm>
          <a:prstGeom prst="rect">
            <a:avLst/>
          </a:prstGeom>
        </p:spPr>
        <p:txBody>
          <a:bodyPr lIns="0" tIns="0" rIns="0" bIns="0" rtlCol="0" anchor="t">
            <a:spAutoFit/>
          </a:bodyPr>
          <a:lstStyle/>
          <a:p>
            <a:pPr>
              <a:lnSpc>
                <a:spcPts val="6719"/>
              </a:lnSpc>
            </a:pPr>
            <a:r>
              <a:rPr lang="en-US" sz="5999">
                <a:solidFill>
                  <a:srgbClr val="FFFFFF"/>
                </a:solidFill>
                <a:latin typeface="Roboto"/>
              </a:rPr>
              <a:t>Problem Statement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6883859" y="5218809"/>
            <a:ext cx="5078939" cy="2831464"/>
          </a:xfrm>
          <a:prstGeom prst="rect">
            <a:avLst/>
          </a:prstGeom>
        </p:spPr>
      </p:pic>
      <p:pic>
        <p:nvPicPr>
          <p:cNvPr id="3" name="Picture 3"/>
          <p:cNvPicPr>
            <a:picLocks noChangeAspect="1"/>
          </p:cNvPicPr>
          <p:nvPr/>
        </p:nvPicPr>
        <p:blipFill>
          <a:blip r:embed="rId3"/>
          <a:srcRect/>
          <a:stretch>
            <a:fillRect/>
          </a:stretch>
        </p:blipFill>
        <p:spPr>
          <a:xfrm>
            <a:off x="778415" y="5218809"/>
            <a:ext cx="5352484" cy="2831464"/>
          </a:xfrm>
          <a:prstGeom prst="rect">
            <a:avLst/>
          </a:prstGeom>
        </p:spPr>
      </p:pic>
      <p:pic>
        <p:nvPicPr>
          <p:cNvPr id="4" name="Picture 4"/>
          <p:cNvPicPr>
            <a:picLocks noChangeAspect="1"/>
          </p:cNvPicPr>
          <p:nvPr/>
        </p:nvPicPr>
        <p:blipFill>
          <a:blip r:embed="rId4"/>
          <a:srcRect/>
          <a:stretch>
            <a:fillRect/>
          </a:stretch>
        </p:blipFill>
        <p:spPr>
          <a:xfrm>
            <a:off x="12651593" y="5143500"/>
            <a:ext cx="5393265" cy="2831464"/>
          </a:xfrm>
          <a:prstGeom prst="rect">
            <a:avLst/>
          </a:prstGeom>
        </p:spPr>
      </p:pic>
      <p:sp>
        <p:nvSpPr>
          <p:cNvPr id="5" name="TextBox 5"/>
          <p:cNvSpPr txBox="1"/>
          <p:nvPr/>
        </p:nvSpPr>
        <p:spPr>
          <a:xfrm>
            <a:off x="778415" y="168030"/>
            <a:ext cx="6317099" cy="1390650"/>
          </a:xfrm>
          <a:prstGeom prst="rect">
            <a:avLst/>
          </a:prstGeom>
        </p:spPr>
        <p:txBody>
          <a:bodyPr lIns="0" tIns="0" rIns="0" bIns="0" rtlCol="0" anchor="t">
            <a:spAutoFit/>
          </a:bodyPr>
          <a:lstStyle/>
          <a:p>
            <a:pPr algn="l">
              <a:lnSpc>
                <a:spcPts val="12000"/>
              </a:lnSpc>
            </a:pPr>
            <a:r>
              <a:rPr lang="en-US" sz="6000">
                <a:solidFill>
                  <a:srgbClr val="79B507"/>
                </a:solidFill>
                <a:latin typeface="Roboto Bold Italics"/>
              </a:rPr>
              <a:t>Grin</a:t>
            </a:r>
            <a:r>
              <a:rPr lang="en-US" sz="6000">
                <a:solidFill>
                  <a:srgbClr val="FFFFFF"/>
                </a:solidFill>
                <a:latin typeface="Roboto Bold Italics"/>
              </a:rPr>
              <a:t> </a:t>
            </a:r>
            <a:r>
              <a:rPr lang="en-US" sz="6000">
                <a:solidFill>
                  <a:srgbClr val="6C7961"/>
                </a:solidFill>
                <a:latin typeface="Roboto Bold Italics"/>
              </a:rPr>
              <a:t>Classifier</a:t>
            </a:r>
          </a:p>
        </p:txBody>
      </p:sp>
      <p:sp>
        <p:nvSpPr>
          <p:cNvPr id="6" name="TextBox 6"/>
          <p:cNvSpPr txBox="1"/>
          <p:nvPr/>
        </p:nvSpPr>
        <p:spPr>
          <a:xfrm>
            <a:off x="778415" y="3478550"/>
            <a:ext cx="5217928" cy="574040"/>
          </a:xfrm>
          <a:prstGeom prst="rect">
            <a:avLst/>
          </a:prstGeom>
        </p:spPr>
        <p:txBody>
          <a:bodyPr lIns="0" tIns="0" rIns="0" bIns="0" rtlCol="0" anchor="t">
            <a:spAutoFit/>
          </a:bodyPr>
          <a:lstStyle/>
          <a:p>
            <a:pPr>
              <a:lnSpc>
                <a:spcPts val="4479"/>
              </a:lnSpc>
            </a:pPr>
            <a:r>
              <a:rPr lang="en-US" sz="3999">
                <a:solidFill>
                  <a:srgbClr val="D3593C"/>
                </a:solidFill>
                <a:latin typeface="Roboto Bold"/>
              </a:rPr>
              <a:t>Data Collection</a:t>
            </a:r>
          </a:p>
        </p:txBody>
      </p:sp>
      <p:sp>
        <p:nvSpPr>
          <p:cNvPr id="7" name="TextBox 7"/>
          <p:cNvSpPr txBox="1"/>
          <p:nvPr/>
        </p:nvSpPr>
        <p:spPr>
          <a:xfrm>
            <a:off x="6524219" y="3478550"/>
            <a:ext cx="5239562" cy="574040"/>
          </a:xfrm>
          <a:prstGeom prst="rect">
            <a:avLst/>
          </a:prstGeom>
        </p:spPr>
        <p:txBody>
          <a:bodyPr lIns="0" tIns="0" rIns="0" bIns="0" rtlCol="0" anchor="t">
            <a:spAutoFit/>
          </a:bodyPr>
          <a:lstStyle/>
          <a:p>
            <a:pPr algn="ctr">
              <a:lnSpc>
                <a:spcPts val="4479"/>
              </a:lnSpc>
            </a:pPr>
            <a:r>
              <a:rPr lang="en-US" sz="3999">
                <a:solidFill>
                  <a:srgbClr val="D3593C"/>
                </a:solidFill>
                <a:latin typeface="Roboto Bold"/>
              </a:rPr>
              <a:t>EDA</a:t>
            </a:r>
          </a:p>
        </p:txBody>
      </p:sp>
      <p:sp>
        <p:nvSpPr>
          <p:cNvPr id="8" name="TextBox 8"/>
          <p:cNvSpPr txBox="1"/>
          <p:nvPr/>
        </p:nvSpPr>
        <p:spPr>
          <a:xfrm>
            <a:off x="12651593" y="3478550"/>
            <a:ext cx="5427167" cy="574040"/>
          </a:xfrm>
          <a:prstGeom prst="rect">
            <a:avLst/>
          </a:prstGeom>
        </p:spPr>
        <p:txBody>
          <a:bodyPr lIns="0" tIns="0" rIns="0" bIns="0" rtlCol="0" anchor="t">
            <a:spAutoFit/>
          </a:bodyPr>
          <a:lstStyle/>
          <a:p>
            <a:pPr>
              <a:lnSpc>
                <a:spcPts val="4479"/>
              </a:lnSpc>
            </a:pPr>
            <a:r>
              <a:rPr lang="en-US" sz="3999">
                <a:solidFill>
                  <a:srgbClr val="D3593C"/>
                </a:solidFill>
                <a:latin typeface="Roboto Bold"/>
              </a:rPr>
              <a:t>Data Engineering</a:t>
            </a:r>
          </a:p>
        </p:txBody>
      </p:sp>
      <p:pic>
        <p:nvPicPr>
          <p:cNvPr id="9" name="Picture 9"/>
          <p:cNvPicPr>
            <a:picLocks noChangeAspect="1"/>
          </p:cNvPicPr>
          <p:nvPr/>
        </p:nvPicPr>
        <p:blipFill>
          <a:blip r:embed="rId5"/>
          <a:srcRect t="12213"/>
          <a:stretch>
            <a:fillRect/>
          </a:stretch>
        </p:blipFill>
        <p:spPr>
          <a:xfrm>
            <a:off x="13250082" y="0"/>
            <a:ext cx="5037918" cy="29454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566" r="10000" b="15566"/>
          <a:stretch>
            <a:fillRect/>
          </a:stretch>
        </p:blipFill>
        <p:spPr>
          <a:xfrm>
            <a:off x="8205059" y="0"/>
            <a:ext cx="10082941" cy="10287000"/>
          </a:xfrm>
          <a:prstGeom prst="rect">
            <a:avLst/>
          </a:prstGeom>
        </p:spPr>
      </p:pic>
      <p:grpSp>
        <p:nvGrpSpPr>
          <p:cNvPr id="3" name="Group 3"/>
          <p:cNvGrpSpPr/>
          <p:nvPr/>
        </p:nvGrpSpPr>
        <p:grpSpPr>
          <a:xfrm>
            <a:off x="-125285" y="1534478"/>
            <a:ext cx="5515529" cy="870488"/>
            <a:chOff x="0" y="0"/>
            <a:chExt cx="1452650" cy="229264"/>
          </a:xfrm>
        </p:grpSpPr>
        <p:sp>
          <p:nvSpPr>
            <p:cNvPr id="4" name="Freeform 4"/>
            <p:cNvSpPr/>
            <p:nvPr/>
          </p:nvSpPr>
          <p:spPr>
            <a:xfrm>
              <a:off x="0" y="0"/>
              <a:ext cx="1452650" cy="229264"/>
            </a:xfrm>
            <a:custGeom>
              <a:avLst/>
              <a:gdLst/>
              <a:ahLst/>
              <a:cxnLst/>
              <a:rect l="l" t="t" r="r" b="b"/>
              <a:pathLst>
                <a:path w="1452650" h="229264">
                  <a:moveTo>
                    <a:pt x="0" y="0"/>
                  </a:moveTo>
                  <a:lnTo>
                    <a:pt x="1452650" y="0"/>
                  </a:lnTo>
                  <a:lnTo>
                    <a:pt x="1452650" y="229264"/>
                  </a:lnTo>
                  <a:lnTo>
                    <a:pt x="0" y="229264"/>
                  </a:lnTo>
                  <a:close/>
                </a:path>
              </a:pathLst>
            </a:custGeom>
            <a:solidFill>
              <a:srgbClr val="2B5010"/>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6" name="TextBox 6"/>
          <p:cNvSpPr txBox="1"/>
          <p:nvPr/>
        </p:nvSpPr>
        <p:spPr>
          <a:xfrm>
            <a:off x="0" y="1563053"/>
            <a:ext cx="5390244" cy="880110"/>
          </a:xfrm>
          <a:prstGeom prst="rect">
            <a:avLst/>
          </a:prstGeom>
        </p:spPr>
        <p:txBody>
          <a:bodyPr lIns="0" tIns="0" rIns="0" bIns="0" rtlCol="0" anchor="t">
            <a:spAutoFit/>
          </a:bodyPr>
          <a:lstStyle/>
          <a:p>
            <a:pPr>
              <a:lnSpc>
                <a:spcPts val="6720"/>
              </a:lnSpc>
            </a:pPr>
            <a:r>
              <a:rPr lang="en-US" sz="6000">
                <a:solidFill>
                  <a:srgbClr val="FFFFFF"/>
                </a:solidFill>
                <a:latin typeface="Roboto Italics"/>
              </a:rPr>
              <a:t>Grin Classifier</a:t>
            </a:r>
          </a:p>
        </p:txBody>
      </p:sp>
      <p:sp>
        <p:nvSpPr>
          <p:cNvPr id="7" name="TextBox 7"/>
          <p:cNvSpPr txBox="1"/>
          <p:nvPr/>
        </p:nvSpPr>
        <p:spPr>
          <a:xfrm>
            <a:off x="238275" y="3645244"/>
            <a:ext cx="7662155" cy="574040"/>
          </a:xfrm>
          <a:prstGeom prst="rect">
            <a:avLst/>
          </a:prstGeom>
        </p:spPr>
        <p:txBody>
          <a:bodyPr lIns="0" tIns="0" rIns="0" bIns="0" rtlCol="0" anchor="t">
            <a:spAutoFit/>
          </a:bodyPr>
          <a:lstStyle/>
          <a:p>
            <a:pPr>
              <a:lnSpc>
                <a:spcPts val="4479"/>
              </a:lnSpc>
            </a:pPr>
            <a:r>
              <a:rPr lang="en-US" sz="3999">
                <a:solidFill>
                  <a:srgbClr val="F68B33"/>
                </a:solidFill>
                <a:latin typeface="Roboto Bold"/>
              </a:rPr>
              <a:t>Data Collection</a:t>
            </a:r>
          </a:p>
        </p:txBody>
      </p:sp>
      <p:sp>
        <p:nvSpPr>
          <p:cNvPr id="8" name="TextBox 8"/>
          <p:cNvSpPr txBox="1"/>
          <p:nvPr/>
        </p:nvSpPr>
        <p:spPr>
          <a:xfrm>
            <a:off x="238275" y="5029055"/>
            <a:ext cx="7509755" cy="859155"/>
          </a:xfrm>
          <a:prstGeom prst="rect">
            <a:avLst/>
          </a:prstGeom>
        </p:spPr>
        <p:txBody>
          <a:bodyPr lIns="0" tIns="0" rIns="0" bIns="0" rtlCol="0" anchor="t">
            <a:spAutoFit/>
          </a:bodyPr>
          <a:lstStyle/>
          <a:p>
            <a:pPr>
              <a:lnSpc>
                <a:spcPts val="3360"/>
              </a:lnSpc>
            </a:pPr>
            <a:r>
              <a:rPr lang="en-US" sz="3000">
                <a:solidFill>
                  <a:srgbClr val="284A0B"/>
                </a:solidFill>
                <a:latin typeface="Roboto Bold"/>
              </a:rPr>
              <a:t>Social media scraping technique was used in gathering data for this project</a:t>
            </a:r>
          </a:p>
        </p:txBody>
      </p:sp>
      <p:pic>
        <p:nvPicPr>
          <p:cNvPr id="9" name="Picture 9"/>
          <p:cNvPicPr>
            <a:picLocks noChangeAspect="1"/>
          </p:cNvPicPr>
          <p:nvPr/>
        </p:nvPicPr>
        <p:blipFill>
          <a:blip r:embed="rId3"/>
          <a:srcRect/>
          <a:stretch>
            <a:fillRect/>
          </a:stretch>
        </p:blipFill>
        <p:spPr>
          <a:xfrm>
            <a:off x="8205059" y="2476562"/>
            <a:ext cx="10082941" cy="53338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5566" r="10000" b="15566"/>
          <a:stretch>
            <a:fillRect/>
          </a:stretch>
        </p:blipFill>
        <p:spPr>
          <a:xfrm>
            <a:off x="8205059" y="0"/>
            <a:ext cx="10082941" cy="10287000"/>
          </a:xfrm>
          <a:prstGeom prst="rect">
            <a:avLst/>
          </a:prstGeom>
        </p:spPr>
      </p:pic>
      <p:sp>
        <p:nvSpPr>
          <p:cNvPr id="3" name="TextBox 3"/>
          <p:cNvSpPr txBox="1"/>
          <p:nvPr/>
        </p:nvSpPr>
        <p:spPr>
          <a:xfrm>
            <a:off x="238275" y="3598378"/>
            <a:ext cx="7662155" cy="574040"/>
          </a:xfrm>
          <a:prstGeom prst="rect">
            <a:avLst/>
          </a:prstGeom>
        </p:spPr>
        <p:txBody>
          <a:bodyPr lIns="0" tIns="0" rIns="0" bIns="0" rtlCol="0" anchor="t">
            <a:spAutoFit/>
          </a:bodyPr>
          <a:lstStyle/>
          <a:p>
            <a:pPr>
              <a:lnSpc>
                <a:spcPts val="4479"/>
              </a:lnSpc>
            </a:pPr>
            <a:r>
              <a:rPr lang="en-US" sz="3999">
                <a:solidFill>
                  <a:srgbClr val="F68B33"/>
                </a:solidFill>
                <a:latin typeface="Roboto Bold"/>
              </a:rPr>
              <a:t>Exploratory Data Analysis</a:t>
            </a:r>
          </a:p>
        </p:txBody>
      </p:sp>
      <p:sp>
        <p:nvSpPr>
          <p:cNvPr id="4" name="TextBox 4"/>
          <p:cNvSpPr txBox="1"/>
          <p:nvPr/>
        </p:nvSpPr>
        <p:spPr>
          <a:xfrm>
            <a:off x="238275" y="5011777"/>
            <a:ext cx="7662155" cy="2535555"/>
          </a:xfrm>
          <a:prstGeom prst="rect">
            <a:avLst/>
          </a:prstGeom>
        </p:spPr>
        <p:txBody>
          <a:bodyPr lIns="0" tIns="0" rIns="0" bIns="0" rtlCol="0" anchor="t">
            <a:spAutoFit/>
          </a:bodyPr>
          <a:lstStyle/>
          <a:p>
            <a:pPr>
              <a:lnSpc>
                <a:spcPts val="3360"/>
              </a:lnSpc>
            </a:pPr>
            <a:r>
              <a:rPr lang="en-US" sz="3000">
                <a:solidFill>
                  <a:srgbClr val="284A0B"/>
                </a:solidFill>
                <a:latin typeface="Roboto Bold"/>
              </a:rPr>
              <a:t>This solution is built on an error free framework with a detailed EDA as its bedrock.</a:t>
            </a:r>
          </a:p>
          <a:p>
            <a:pPr>
              <a:lnSpc>
                <a:spcPts val="3360"/>
              </a:lnSpc>
            </a:pPr>
            <a:endParaRPr lang="en-US" sz="3000">
              <a:solidFill>
                <a:srgbClr val="284A0B"/>
              </a:solidFill>
              <a:latin typeface="Roboto Bold"/>
            </a:endParaRPr>
          </a:p>
          <a:p>
            <a:pPr>
              <a:lnSpc>
                <a:spcPts val="3360"/>
              </a:lnSpc>
            </a:pPr>
            <a:r>
              <a:rPr lang="en-US" sz="3000">
                <a:solidFill>
                  <a:srgbClr val="284A0B"/>
                </a:solidFill>
                <a:latin typeface="Roboto Bold"/>
              </a:rPr>
              <a:t>Both graphical and statistical EDA methods were employed.</a:t>
            </a:r>
          </a:p>
        </p:txBody>
      </p:sp>
      <p:pic>
        <p:nvPicPr>
          <p:cNvPr id="5" name="Picture 5"/>
          <p:cNvPicPr>
            <a:picLocks noChangeAspect="1"/>
          </p:cNvPicPr>
          <p:nvPr/>
        </p:nvPicPr>
        <p:blipFill>
          <a:blip r:embed="rId3"/>
          <a:srcRect/>
          <a:stretch>
            <a:fillRect/>
          </a:stretch>
        </p:blipFill>
        <p:spPr>
          <a:xfrm>
            <a:off x="8205059" y="2191676"/>
            <a:ext cx="10082941" cy="5621152"/>
          </a:xfrm>
          <a:prstGeom prst="rect">
            <a:avLst/>
          </a:prstGeom>
        </p:spPr>
      </p:pic>
      <p:grpSp>
        <p:nvGrpSpPr>
          <p:cNvPr id="6" name="Group 6"/>
          <p:cNvGrpSpPr/>
          <p:nvPr/>
        </p:nvGrpSpPr>
        <p:grpSpPr>
          <a:xfrm>
            <a:off x="-125285" y="1534478"/>
            <a:ext cx="5515529" cy="870488"/>
            <a:chOff x="0" y="0"/>
            <a:chExt cx="1452650" cy="229264"/>
          </a:xfrm>
        </p:grpSpPr>
        <p:sp>
          <p:nvSpPr>
            <p:cNvPr id="7" name="Freeform 7"/>
            <p:cNvSpPr/>
            <p:nvPr/>
          </p:nvSpPr>
          <p:spPr>
            <a:xfrm>
              <a:off x="0" y="0"/>
              <a:ext cx="1452650" cy="229264"/>
            </a:xfrm>
            <a:custGeom>
              <a:avLst/>
              <a:gdLst/>
              <a:ahLst/>
              <a:cxnLst/>
              <a:rect l="l" t="t" r="r" b="b"/>
              <a:pathLst>
                <a:path w="1452650" h="229264">
                  <a:moveTo>
                    <a:pt x="0" y="0"/>
                  </a:moveTo>
                  <a:lnTo>
                    <a:pt x="1452650" y="0"/>
                  </a:lnTo>
                  <a:lnTo>
                    <a:pt x="1452650" y="229264"/>
                  </a:lnTo>
                  <a:lnTo>
                    <a:pt x="0" y="229264"/>
                  </a:lnTo>
                  <a:close/>
                </a:path>
              </a:pathLst>
            </a:custGeom>
            <a:solidFill>
              <a:srgbClr val="2B5010"/>
            </a:solidFill>
          </p:spPr>
        </p:sp>
        <p:sp>
          <p:nvSpPr>
            <p:cNvPr id="8" name="TextBox 8"/>
            <p:cNvSpPr txBox="1"/>
            <p:nvPr/>
          </p:nvSpPr>
          <p:spPr>
            <a:xfrm>
              <a:off x="0" y="-57150"/>
              <a:ext cx="812800" cy="869950"/>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0" y="1563053"/>
            <a:ext cx="5390244" cy="880110"/>
          </a:xfrm>
          <a:prstGeom prst="rect">
            <a:avLst/>
          </a:prstGeom>
        </p:spPr>
        <p:txBody>
          <a:bodyPr lIns="0" tIns="0" rIns="0" bIns="0" rtlCol="0" anchor="t">
            <a:spAutoFit/>
          </a:bodyPr>
          <a:lstStyle/>
          <a:p>
            <a:pPr>
              <a:lnSpc>
                <a:spcPts val="6720"/>
              </a:lnSpc>
            </a:pPr>
            <a:r>
              <a:rPr lang="en-US" sz="6000">
                <a:solidFill>
                  <a:srgbClr val="FFFFFF"/>
                </a:solidFill>
                <a:latin typeface="Roboto Italics"/>
              </a:rPr>
              <a:t>Grin Classifier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TotalTime>
  <Words>774</Words>
  <Application>Microsoft Office PowerPoint</Application>
  <PresentationFormat>Custom</PresentationFormat>
  <Paragraphs>136</Paragraphs>
  <Slides>34</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Roboto Bold</vt:lpstr>
      <vt:lpstr>Open Sans</vt:lpstr>
      <vt:lpstr>Roboto</vt:lpstr>
      <vt:lpstr>Roboto Italics</vt:lpstr>
      <vt:lpstr>Arimo Bold</vt:lpstr>
      <vt:lpstr>Arial</vt:lpstr>
      <vt:lpstr>Roboto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Grin Classifier by VI Elements Consortium</dc:title>
  <dc:creator>John Lawal</dc:creator>
  <cp:lastModifiedBy>John Lawal</cp:lastModifiedBy>
  <cp:revision>4</cp:revision>
  <dcterms:created xsi:type="dcterms:W3CDTF">2006-08-16T00:00:00Z</dcterms:created>
  <dcterms:modified xsi:type="dcterms:W3CDTF">2022-06-30T20:57:14Z</dcterms:modified>
  <dc:identifier>DAFEExFRuuA</dc:identifier>
</cp:coreProperties>
</file>